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58" r:id="rId4"/>
    <p:sldId id="259" r:id="rId5"/>
    <p:sldId id="260" r:id="rId6"/>
    <p:sldId id="264" r:id="rId7"/>
    <p:sldId id="263" r:id="rId8"/>
    <p:sldId id="266" r:id="rId9"/>
    <p:sldId id="257" r:id="rId10"/>
    <p:sldId id="261" r:id="rId11"/>
    <p:sldId id="265" r:id="rId12"/>
    <p:sldId id="269" r:id="rId13"/>
    <p:sldId id="270" r:id="rId14"/>
    <p:sldId id="271" r:id="rId15"/>
    <p:sldId id="272" r:id="rId16"/>
    <p:sldId id="273" r:id="rId17"/>
    <p:sldId id="277" r:id="rId18"/>
    <p:sldId id="274" r:id="rId19"/>
    <p:sldId id="278" r:id="rId20"/>
    <p:sldId id="275" r:id="rId21"/>
    <p:sldId id="276"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330"/>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442" autoAdjust="0"/>
  </p:normalViewPr>
  <p:slideViewPr>
    <p:cSldViewPr snapToGrid="0">
      <p:cViewPr>
        <p:scale>
          <a:sx n="90" d="100"/>
          <a:sy n="90" d="100"/>
        </p:scale>
        <p:origin x="61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706A-5FAA-4C04-8939-23804B6726D2}"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21410-B1E3-41C9-9357-7B2FA52289E0}" type="slidenum">
              <a:rPr lang="en-US" smtClean="0"/>
              <a:t>‹#›</a:t>
            </a:fld>
            <a:endParaRPr lang="en-US"/>
          </a:p>
        </p:txBody>
      </p:sp>
    </p:spTree>
    <p:extLst>
      <p:ext uri="{BB962C8B-B14F-4D97-AF65-F5344CB8AC3E}">
        <p14:creationId xmlns:p14="http://schemas.microsoft.com/office/powerpoint/2010/main" val="178756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by asking the question – </a:t>
            </a:r>
            <a:r>
              <a:rPr lang="en-US" i="1" dirty="0" smtClean="0"/>
              <a:t>what is JavaScript?</a:t>
            </a:r>
          </a:p>
          <a:p>
            <a:endParaRPr lang="en-US" dirty="0" smtClean="0"/>
          </a:p>
          <a:p>
            <a:r>
              <a:rPr lang="en-US" dirty="0" smtClean="0"/>
              <a:t>Explain that JavaScript is the </a:t>
            </a:r>
            <a:r>
              <a:rPr lang="en-US" b="1" dirty="0" smtClean="0"/>
              <a:t>programming</a:t>
            </a:r>
            <a:r>
              <a:rPr lang="en-US" b="1" baseline="0" dirty="0" smtClean="0"/>
              <a:t> language</a:t>
            </a:r>
            <a:r>
              <a:rPr lang="en-US" b="0" baseline="0" dirty="0" smtClean="0"/>
              <a:t> of the web. Almost every modern website uses some JavaScript, so most of the students have probably interacted with it whether they know it or not.</a:t>
            </a:r>
          </a:p>
          <a:p>
            <a:endParaRPr lang="en-US" b="0" baseline="0" dirty="0" smtClean="0"/>
          </a:p>
          <a:p>
            <a:r>
              <a:rPr lang="en-US" b="0" baseline="0" dirty="0" smtClean="0"/>
              <a:t>JavaScript is what makes websites </a:t>
            </a:r>
            <a:r>
              <a:rPr lang="en-US" b="1" baseline="0" dirty="0" smtClean="0"/>
              <a:t>interactive</a:t>
            </a:r>
            <a:r>
              <a:rPr lang="en-US" b="0" baseline="0" dirty="0" smtClean="0"/>
              <a:t>.</a:t>
            </a:r>
          </a:p>
          <a:p>
            <a:endParaRPr lang="en-US" b="0" baseline="0" dirty="0" smtClean="0"/>
          </a:p>
          <a:p>
            <a:r>
              <a:rPr lang="en-US" b="0" baseline="0" dirty="0" smtClean="0"/>
              <a:t>There are a bunch of things JavaScript can do!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a:t>
            </a:fld>
            <a:endParaRPr lang="en-US"/>
          </a:p>
        </p:txBody>
      </p:sp>
    </p:spTree>
    <p:extLst>
      <p:ext uri="{BB962C8B-B14F-4D97-AF65-F5344CB8AC3E}">
        <p14:creationId xmlns:p14="http://schemas.microsoft.com/office/powerpoint/2010/main" val="406024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baseline="0" dirty="0" smtClean="0"/>
              <a:t>Defining</a:t>
            </a:r>
            <a:r>
              <a:rPr lang="en-US" b="0" i="0" baseline="0" dirty="0" smtClean="0"/>
              <a:t> a function allows a developer to specify what will happen when the function is called. For example, when the user clicks the button, it will execute this code. This code will only execute if it is called. Because the </a:t>
            </a:r>
            <a:r>
              <a:rPr lang="en-US" b="1" i="0" baseline="0" dirty="0" err="1" smtClean="0"/>
              <a:t>onclick</a:t>
            </a:r>
            <a:r>
              <a:rPr lang="en-US" b="0" i="0" baseline="0" dirty="0" smtClean="0"/>
              <a:t> on the button is set to </a:t>
            </a:r>
            <a:r>
              <a:rPr lang="en-US" b="1" i="0" baseline="0" dirty="0" err="1" smtClean="0"/>
              <a:t>startQuiz</a:t>
            </a:r>
            <a:r>
              <a:rPr lang="en-US" b="1" i="0" baseline="0" dirty="0" smtClean="0"/>
              <a:t>()</a:t>
            </a:r>
            <a:r>
              <a:rPr lang="en-US" b="0" i="0" baseline="0" dirty="0" smtClean="0"/>
              <a:t>, it will run this code and use the </a:t>
            </a:r>
            <a:r>
              <a:rPr lang="en-US" b="1" i="0" baseline="0" dirty="0" smtClean="0"/>
              <a:t>alert</a:t>
            </a:r>
            <a:r>
              <a:rPr lang="en-US" b="0" i="0" baseline="0" dirty="0" smtClean="0"/>
              <a:t> to show a message to the user.</a:t>
            </a:r>
          </a:p>
          <a:p>
            <a:endParaRPr lang="en-US" b="0" i="0" baseline="0" dirty="0" smtClean="0"/>
          </a:p>
          <a:p>
            <a:r>
              <a:rPr lang="en-US" b="0" i="0" baseline="0" dirty="0" smtClean="0"/>
              <a:t>&lt;click&gt;</a:t>
            </a:r>
            <a:br>
              <a:rPr lang="en-US" b="0" i="0" baseline="0" dirty="0" smtClean="0"/>
            </a:br>
            <a:r>
              <a:rPr lang="en-US" b="0" i="0" baseline="0" dirty="0" smtClean="0"/>
              <a:t/>
            </a:r>
            <a:br>
              <a:rPr lang="en-US" b="0" i="0" baseline="0" dirty="0" smtClean="0"/>
            </a:br>
            <a:r>
              <a:rPr lang="en-US" b="0" i="0" baseline="0" dirty="0" smtClean="0"/>
              <a:t>This is like teaching your dog a trick. It knows what to do when you say to start the quiz!</a:t>
            </a:r>
            <a:endParaRPr lang="en-US" b="0" i="1" baseline="0" dirty="0" smtClean="0"/>
          </a:p>
          <a:p>
            <a:endParaRPr lang="en-US" b="0" i="0" baseline="0" dirty="0" smtClean="0"/>
          </a:p>
          <a:p>
            <a:r>
              <a:rPr lang="en-US" b="0" i="1" baseline="0" dirty="0" smtClean="0"/>
              <a:t>NOTE: Open the Emoji Keyboard on Windows by holding the Windows key and then pressing the colon key</a:t>
            </a:r>
            <a:endParaRPr lang="en-US" i="1" dirty="0"/>
          </a:p>
        </p:txBody>
      </p:sp>
      <p:sp>
        <p:nvSpPr>
          <p:cNvPr id="4" name="Slide Number Placeholder 3"/>
          <p:cNvSpPr>
            <a:spLocks noGrp="1"/>
          </p:cNvSpPr>
          <p:nvPr>
            <p:ph type="sldNum" sz="quarter" idx="10"/>
          </p:nvPr>
        </p:nvSpPr>
        <p:spPr/>
        <p:txBody>
          <a:bodyPr/>
          <a:lstStyle/>
          <a:p>
            <a:fld id="{A5621410-B1E3-41C9-9357-7B2FA52289E0}" type="slidenum">
              <a:rPr lang="en-US" smtClean="0"/>
              <a:t>11</a:t>
            </a:fld>
            <a:endParaRPr lang="en-US"/>
          </a:p>
        </p:txBody>
      </p:sp>
    </p:spTree>
    <p:extLst>
      <p:ext uri="{BB962C8B-B14F-4D97-AF65-F5344CB8AC3E}">
        <p14:creationId xmlns:p14="http://schemas.microsoft.com/office/powerpoint/2010/main" val="204491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know who Frida Kahlo is – she is famous for her self-portraits!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12</a:t>
            </a:fld>
            <a:endParaRPr lang="en-US"/>
          </a:p>
        </p:txBody>
      </p:sp>
    </p:spTree>
    <p:extLst>
      <p:ext uri="{BB962C8B-B14F-4D97-AF65-F5344CB8AC3E}">
        <p14:creationId xmlns:p14="http://schemas.microsoft.com/office/powerpoint/2010/main" val="2445587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algorithms and pseudocode, and that we will</a:t>
            </a:r>
            <a:r>
              <a:rPr lang="en-US" baseline="0" dirty="0" smtClean="0"/>
              <a:t> be doing an activity to write some pseudocode that would tell a computer how to draw… </a:t>
            </a:r>
            <a:r>
              <a:rPr lang="en-US" b="1" baseline="0" dirty="0" smtClean="0"/>
              <a:t>but first we need to learn a little more about JavaScript syntax</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13</a:t>
            </a:fld>
            <a:endParaRPr lang="en-US"/>
          </a:p>
        </p:txBody>
      </p:sp>
    </p:spTree>
    <p:extLst>
      <p:ext uri="{BB962C8B-B14F-4D97-AF65-F5344CB8AC3E}">
        <p14:creationId xmlns:p14="http://schemas.microsoft.com/office/powerpoint/2010/main" val="124215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For</a:t>
            </a:r>
            <a:r>
              <a:rPr lang="en-US" b="0" baseline="0" dirty="0" smtClean="0"/>
              <a:t> pseudocode, we can pretend that the computer can do anything we want. For example, all we have to do is say “</a:t>
            </a:r>
            <a:r>
              <a:rPr lang="en-US" b="0" baseline="0" dirty="0" err="1" smtClean="0"/>
              <a:t>drawHair</a:t>
            </a:r>
            <a:r>
              <a:rPr lang="en-US" b="0" baseline="0" dirty="0" smtClean="0"/>
              <a:t>();” and it will know how to draw some hair.</a:t>
            </a:r>
            <a:endParaRPr lang="en-US" b="0" dirty="0" smtClean="0"/>
          </a:p>
          <a:p>
            <a:endParaRPr lang="en-US" b="1" dirty="0" smtClean="0"/>
          </a:p>
          <a:p>
            <a:r>
              <a:rPr lang="en-US" b="1" dirty="0" err="1" smtClean="0"/>
              <a:t>drawHair</a:t>
            </a:r>
            <a:r>
              <a:rPr lang="en-US" b="0" dirty="0" smtClean="0"/>
              <a:t> tells the “computer”</a:t>
            </a:r>
            <a:r>
              <a:rPr lang="en-US" b="0" baseline="0" dirty="0" smtClean="0"/>
              <a:t> to draw hair!</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14</a:t>
            </a:fld>
            <a:endParaRPr lang="en-US"/>
          </a:p>
        </p:txBody>
      </p:sp>
    </p:spTree>
    <p:extLst>
      <p:ext uri="{BB962C8B-B14F-4D97-AF65-F5344CB8AC3E}">
        <p14:creationId xmlns:p14="http://schemas.microsoft.com/office/powerpoint/2010/main" val="2798354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function call, ask students if the syntax is correct. Call on students individually, randomly, using pop-corn, going down the rows, or as a group allow them to answer</a:t>
            </a:r>
            <a:r>
              <a:rPr lang="en-US" baseline="0" dirty="0" smtClean="0"/>
              <a:t> yes or no.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15</a:t>
            </a:fld>
            <a:endParaRPr lang="en-US"/>
          </a:p>
        </p:txBody>
      </p:sp>
    </p:spTree>
    <p:extLst>
      <p:ext uri="{BB962C8B-B14F-4D97-AF65-F5344CB8AC3E}">
        <p14:creationId xmlns:p14="http://schemas.microsoft.com/office/powerpoint/2010/main" val="2101693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doesn’t work, because it starts with a number</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16</a:t>
            </a:fld>
            <a:endParaRPr lang="en-US"/>
          </a:p>
        </p:txBody>
      </p:sp>
    </p:spTree>
    <p:extLst>
      <p:ext uri="{BB962C8B-B14F-4D97-AF65-F5344CB8AC3E}">
        <p14:creationId xmlns:p14="http://schemas.microsoft.com/office/powerpoint/2010/main" val="410925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17</a:t>
            </a:fld>
            <a:endParaRPr lang="en-US"/>
          </a:p>
        </p:txBody>
      </p:sp>
    </p:spTree>
    <p:extLst>
      <p:ext uri="{BB962C8B-B14F-4D97-AF65-F5344CB8AC3E}">
        <p14:creationId xmlns:p14="http://schemas.microsoft.com/office/powerpoint/2010/main" val="142387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doesn’t work because there are no parentheses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18</a:t>
            </a:fld>
            <a:endParaRPr lang="en-US"/>
          </a:p>
        </p:txBody>
      </p:sp>
    </p:spTree>
    <p:extLst>
      <p:ext uri="{BB962C8B-B14F-4D97-AF65-F5344CB8AC3E}">
        <p14:creationId xmlns:p14="http://schemas.microsoft.com/office/powerpoint/2010/main" val="50686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19</a:t>
            </a:fld>
            <a:endParaRPr lang="en-US"/>
          </a:p>
        </p:txBody>
      </p:sp>
    </p:spTree>
    <p:extLst>
      <p:ext uri="{BB962C8B-B14F-4D97-AF65-F5344CB8AC3E}">
        <p14:creationId xmlns:p14="http://schemas.microsoft.com/office/powerpoint/2010/main" val="3723509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 not work because it does not end with parentheses, and there is a space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20</a:t>
            </a:fld>
            <a:endParaRPr lang="en-US"/>
          </a:p>
        </p:txBody>
      </p:sp>
    </p:spTree>
    <p:extLst>
      <p:ext uri="{BB962C8B-B14F-4D97-AF65-F5344CB8AC3E}">
        <p14:creationId xmlns:p14="http://schemas.microsoft.com/office/powerpoint/2010/main" val="101167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computer’s memory as a giant warehouse. If memory is a giant warehouse...</a:t>
            </a:r>
          </a:p>
          <a:p>
            <a:r>
              <a:rPr lang="en-US" sz="1200" b="0" i="0" kern="1200" dirty="0" smtClean="0">
                <a:solidFill>
                  <a:schemeClr val="tx1"/>
                </a:solidFill>
                <a:effectLst/>
                <a:latin typeface="+mn-lt"/>
                <a:ea typeface="+mn-ea"/>
                <a:cs typeface="+mn-cs"/>
              </a:rPr>
              <a:t>…then a </a:t>
            </a:r>
            <a:r>
              <a:rPr lang="en-US" sz="1200" b="0" i="1" kern="1200" dirty="0" smtClean="0">
                <a:solidFill>
                  <a:schemeClr val="tx1"/>
                </a:solidFill>
                <a:effectLst/>
                <a:latin typeface="+mn-lt"/>
                <a:ea typeface="+mn-ea"/>
                <a:cs typeface="+mn-cs"/>
              </a:rPr>
              <a:t>block</a:t>
            </a:r>
            <a:r>
              <a:rPr lang="en-US" sz="1200" b="0" i="1" kern="1200" baseline="0" dirty="0" smtClean="0">
                <a:solidFill>
                  <a:schemeClr val="tx1"/>
                </a:solidFill>
                <a:effectLst/>
                <a:latin typeface="+mn-lt"/>
                <a:ea typeface="+mn-ea"/>
                <a:cs typeface="+mn-cs"/>
              </a:rPr>
              <a:t> of memory</a:t>
            </a:r>
            <a:r>
              <a:rPr lang="en-US" sz="1200" b="0" i="0" kern="1200" baseline="0" dirty="0" smtClean="0">
                <a:solidFill>
                  <a:schemeClr val="tx1"/>
                </a:solidFill>
                <a:effectLst/>
                <a:latin typeface="+mn-lt"/>
                <a:ea typeface="+mn-ea"/>
                <a:cs typeface="+mn-cs"/>
              </a:rPr>
              <a:t> is the </a:t>
            </a:r>
            <a:r>
              <a:rPr lang="en-US" sz="1200" b="1" i="0" kern="1200" baseline="0" dirty="0" smtClean="0">
                <a:solidFill>
                  <a:schemeClr val="tx1"/>
                </a:solidFill>
                <a:effectLst/>
                <a:latin typeface="+mn-lt"/>
                <a:ea typeface="+mn-ea"/>
                <a:cs typeface="+mn-cs"/>
              </a:rPr>
              <a:t>box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 is the </a:t>
            </a:r>
            <a:r>
              <a:rPr lang="en-US" sz="1200" b="1" i="0" kern="1200" dirty="0" smtClean="0">
                <a:solidFill>
                  <a:schemeClr val="tx1"/>
                </a:solidFill>
                <a:effectLst/>
                <a:latin typeface="+mn-lt"/>
                <a:ea typeface="+mn-ea"/>
                <a:cs typeface="+mn-cs"/>
              </a:rPr>
              <a:t>contents</a:t>
            </a:r>
            <a:r>
              <a:rPr lang="en-US" sz="1200" b="0" i="0" kern="1200" dirty="0" smtClean="0">
                <a:solidFill>
                  <a:schemeClr val="tx1"/>
                </a:solidFill>
                <a:effectLst/>
                <a:latin typeface="+mn-lt"/>
                <a:ea typeface="+mn-ea"/>
                <a:cs typeface="+mn-cs"/>
              </a:rPr>
              <a:t> of a box</a:t>
            </a: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variable</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label</a:t>
            </a:r>
            <a:r>
              <a:rPr lang="en-US" sz="1200" b="0" i="0" kern="1200" dirty="0" smtClean="0">
                <a:solidFill>
                  <a:schemeClr val="tx1"/>
                </a:solidFill>
                <a:effectLst/>
                <a:latin typeface="+mn-lt"/>
                <a:ea typeface="+mn-ea"/>
                <a:cs typeface="+mn-cs"/>
              </a:rPr>
              <a:t> you stick on the outside of the box</a:t>
            </a:r>
          </a:p>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3</a:t>
            </a:fld>
            <a:endParaRPr lang="en-US"/>
          </a:p>
        </p:txBody>
      </p:sp>
    </p:spTree>
    <p:extLst>
      <p:ext uri="{BB962C8B-B14F-4D97-AF65-F5344CB8AC3E}">
        <p14:creationId xmlns:p14="http://schemas.microsoft.com/office/powerpoint/2010/main" val="201451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 not work because it does not end with parentheses, and there is a space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21</a:t>
            </a:fld>
            <a:endParaRPr lang="en-US"/>
          </a:p>
        </p:txBody>
      </p:sp>
    </p:spTree>
    <p:extLst>
      <p:ext uri="{BB962C8B-B14F-4D97-AF65-F5344CB8AC3E}">
        <p14:creationId xmlns:p14="http://schemas.microsoft.com/office/powerpoint/2010/main" val="3121902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22</a:t>
            </a:fld>
            <a:endParaRPr lang="en-US"/>
          </a:p>
        </p:txBody>
      </p:sp>
    </p:spTree>
    <p:extLst>
      <p:ext uri="{BB962C8B-B14F-4D97-AF65-F5344CB8AC3E}">
        <p14:creationId xmlns:p14="http://schemas.microsoft.com/office/powerpoint/2010/main" val="2007266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Encourage the students to be creative! Give them </a:t>
            </a:r>
            <a:r>
              <a:rPr lang="en-US" b="1" dirty="0" smtClean="0"/>
              <a:t>5</a:t>
            </a:r>
            <a:r>
              <a:rPr lang="en-US" b="1" baseline="0" dirty="0" smtClean="0"/>
              <a:t> minutes</a:t>
            </a:r>
            <a:r>
              <a:rPr lang="en-US" baseline="0" dirty="0" smtClean="0"/>
              <a:t> to write their algorithms.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23</a:t>
            </a:fld>
            <a:endParaRPr lang="en-US"/>
          </a:p>
        </p:txBody>
      </p:sp>
    </p:spTree>
    <p:extLst>
      <p:ext uri="{BB962C8B-B14F-4D97-AF65-F5344CB8AC3E}">
        <p14:creationId xmlns:p14="http://schemas.microsoft.com/office/powerpoint/2010/main" val="356258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variables are something</a:t>
            </a:r>
            <a:r>
              <a:rPr lang="en-US" baseline="0" dirty="0" smtClean="0"/>
              <a:t> the computer tracks. They all have names and values. For example, think of a scoreboard. There are two </a:t>
            </a:r>
            <a:r>
              <a:rPr lang="en-US" i="1" baseline="0" dirty="0" smtClean="0"/>
              <a:t>variables </a:t>
            </a:r>
            <a:r>
              <a:rPr lang="en-US" i="0" baseline="0" dirty="0" smtClean="0"/>
              <a:t>that track the number of points each team has. Developers set a variable with the equals sign. Setting these variables is like putting a label on a box, and putting the number in the box.&lt;click&gt;</a:t>
            </a:r>
          </a:p>
          <a:p>
            <a:endParaRPr lang="en-US" i="0" baseline="0" dirty="0" smtClean="0"/>
          </a:p>
          <a:p>
            <a:r>
              <a:rPr lang="en-US" i="0" dirty="0" smtClean="0"/>
              <a:t>Ask</a:t>
            </a:r>
            <a:r>
              <a:rPr lang="en-US" baseline="0" dirty="0" smtClean="0"/>
              <a:t> the students what the score will be after </a:t>
            </a:r>
            <a:r>
              <a:rPr lang="en-US" b="0" baseline="0" dirty="0" smtClean="0"/>
              <a:t>the value of </a:t>
            </a:r>
            <a:r>
              <a:rPr lang="en-US" b="1" baseline="0" dirty="0" err="1" smtClean="0"/>
              <a:t>bluePoints</a:t>
            </a:r>
            <a:r>
              <a:rPr lang="en-US" b="0" baseline="0" dirty="0" smtClean="0"/>
              <a:t> is incremented with </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4</a:t>
            </a:fld>
            <a:endParaRPr lang="en-US"/>
          </a:p>
        </p:txBody>
      </p:sp>
    </p:spTree>
    <p:extLst>
      <p:ext uri="{BB962C8B-B14F-4D97-AF65-F5344CB8AC3E}">
        <p14:creationId xmlns:p14="http://schemas.microsoft.com/office/powerpoint/2010/main" val="26434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Variables don’t only store numbers though, they can also store text! In this example, we’re using</a:t>
            </a:r>
            <a:r>
              <a:rPr lang="en-US" baseline="0" dirty="0" smtClean="0"/>
              <a:t> an </a:t>
            </a:r>
            <a:r>
              <a:rPr lang="en-US" b="1" baseline="0" dirty="0" smtClean="0"/>
              <a:t>alert</a:t>
            </a:r>
            <a:r>
              <a:rPr lang="en-US" baseline="0" dirty="0" smtClean="0"/>
              <a:t> with a variable and some other text. This is like putting </a:t>
            </a:r>
            <a:r>
              <a:rPr lang="en-US" b="1" baseline="0" dirty="0" err="1" smtClean="0"/>
              <a:t>yourName</a:t>
            </a:r>
            <a:r>
              <a:rPr lang="en-US" b="0" baseline="0" dirty="0" smtClean="0"/>
              <a:t> as a label on the box, then putting in “Alex.”</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Ask them what message the user will see. &lt;click&gt;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5</a:t>
            </a:fld>
            <a:endParaRPr lang="en-US"/>
          </a:p>
        </p:txBody>
      </p:sp>
    </p:spTree>
    <p:extLst>
      <p:ext uri="{BB962C8B-B14F-4D97-AF65-F5344CB8AC3E}">
        <p14:creationId xmlns:p14="http://schemas.microsoft.com/office/powerpoint/2010/main" val="1847043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JavaScript, it is also possible to ask questions to the user. Then,</a:t>
            </a:r>
            <a:r>
              <a:rPr lang="en-US" baseline="0" dirty="0" smtClean="0"/>
              <a:t> based on the answer, the program can do something different! With </a:t>
            </a:r>
            <a:r>
              <a:rPr lang="en-US" b="1" baseline="0" dirty="0" smtClean="0"/>
              <a:t>prompt</a:t>
            </a:r>
            <a:r>
              <a:rPr lang="en-US" baseline="0" dirty="0" smtClean="0"/>
              <a:t>, the user’s answer is stored in the variable (in this example, the </a:t>
            </a:r>
            <a:r>
              <a:rPr lang="en-US" b="1" baseline="0" dirty="0" smtClean="0"/>
              <a:t>name</a:t>
            </a:r>
            <a:r>
              <a:rPr lang="en-US" baseline="0" dirty="0" smtClean="0"/>
              <a:t> variable). This is like putting a label of </a:t>
            </a:r>
            <a:r>
              <a:rPr lang="en-US" b="1" baseline="0" dirty="0" smtClean="0"/>
              <a:t>name</a:t>
            </a:r>
            <a:r>
              <a:rPr lang="en-US" b="0" baseline="0" dirty="0" smtClean="0"/>
              <a:t> on a box, and then letting the </a:t>
            </a:r>
            <a:r>
              <a:rPr lang="en-US" b="0" i="1" baseline="0" dirty="0" smtClean="0"/>
              <a:t>user</a:t>
            </a:r>
            <a:r>
              <a:rPr lang="en-US" b="0" i="0" baseline="0" dirty="0" smtClean="0"/>
              <a:t> put in their own value!</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it will depend what the user enters!</a:t>
            </a:r>
          </a:p>
          <a:p>
            <a:endParaRPr lang="en-US" baseline="0" dirty="0" smtClean="0"/>
          </a:p>
          <a:p>
            <a:r>
              <a:rPr lang="en-US" baseline="0" dirty="0" smtClean="0"/>
              <a:t>If the user says “Tracy,” the program will say “Hello Tracy.”</a:t>
            </a:r>
            <a:r>
              <a:rPr lang="en-US" baseline="0" dirty="0"/>
              <a:t> </a:t>
            </a:r>
            <a:r>
              <a:rPr lang="en-US" baseline="0" dirty="0" smtClean="0"/>
              <a:t>&lt;click&gt;</a:t>
            </a:r>
          </a:p>
          <a:p>
            <a:r>
              <a:rPr lang="en-US" baseline="0" dirty="0" smtClean="0"/>
              <a:t>What will it say if the user enters “Robin?” &lt;click&gt;</a:t>
            </a:r>
          </a:p>
          <a:p>
            <a:r>
              <a:rPr lang="en-US" baseline="0" dirty="0" smtClean="0"/>
              <a:t>What about “Jaime?” &lt;click&gt;</a:t>
            </a:r>
          </a:p>
          <a:p>
            <a:endParaRPr lang="en-US" baseline="0" dirty="0" smtClean="0"/>
          </a:p>
        </p:txBody>
      </p:sp>
      <p:sp>
        <p:nvSpPr>
          <p:cNvPr id="4" name="Slide Number Placeholder 3"/>
          <p:cNvSpPr>
            <a:spLocks noGrp="1"/>
          </p:cNvSpPr>
          <p:nvPr>
            <p:ph type="sldNum" sz="quarter" idx="10"/>
          </p:nvPr>
        </p:nvSpPr>
        <p:spPr/>
        <p:txBody>
          <a:bodyPr/>
          <a:lstStyle/>
          <a:p>
            <a:fld id="{A5621410-B1E3-41C9-9357-7B2FA52289E0}" type="slidenum">
              <a:rPr lang="en-US" smtClean="0"/>
              <a:t>6</a:t>
            </a:fld>
            <a:endParaRPr lang="en-US"/>
          </a:p>
        </p:txBody>
      </p:sp>
    </p:spTree>
    <p:extLst>
      <p:ext uri="{BB962C8B-B14F-4D97-AF65-F5344CB8AC3E}">
        <p14:creationId xmlns:p14="http://schemas.microsoft.com/office/powerpoint/2010/main" val="66810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statements allow you to do</a:t>
            </a:r>
            <a:r>
              <a:rPr lang="en-US" baseline="0" dirty="0" smtClean="0"/>
              <a:t> different things depending on conditions. It’s just like in English. Ask the students what “if” means in English.</a:t>
            </a:r>
          </a:p>
          <a:p>
            <a:endParaRPr lang="en-US" baseline="0" dirty="0" smtClean="0"/>
          </a:p>
          <a:p>
            <a:r>
              <a:rPr lang="en-US" baseline="0" dirty="0" smtClean="0"/>
              <a:t>For example, </a:t>
            </a:r>
            <a:r>
              <a:rPr lang="en-US" b="1" baseline="0" dirty="0" smtClean="0"/>
              <a:t>if</a:t>
            </a:r>
            <a:r>
              <a:rPr lang="en-US" b="0" baseline="0" dirty="0" smtClean="0"/>
              <a:t> it is raining, then ??? (ask the students what they do if it is raining. Possible answers: you stay inside, you get an umbrella, you say “oh no”)</a:t>
            </a:r>
          </a:p>
        </p:txBody>
      </p:sp>
      <p:sp>
        <p:nvSpPr>
          <p:cNvPr id="4" name="Slide Number Placeholder 3"/>
          <p:cNvSpPr>
            <a:spLocks noGrp="1"/>
          </p:cNvSpPr>
          <p:nvPr>
            <p:ph type="sldNum" sz="quarter" idx="10"/>
          </p:nvPr>
        </p:nvSpPr>
        <p:spPr/>
        <p:txBody>
          <a:bodyPr/>
          <a:lstStyle/>
          <a:p>
            <a:fld id="{A5621410-B1E3-41C9-9357-7B2FA52289E0}" type="slidenum">
              <a:rPr lang="en-US" smtClean="0"/>
              <a:t>7</a:t>
            </a:fld>
            <a:endParaRPr lang="en-US"/>
          </a:p>
        </p:txBody>
      </p:sp>
    </p:spTree>
    <p:extLst>
      <p:ext uri="{BB962C8B-B14F-4D97-AF65-F5344CB8AC3E}">
        <p14:creationId xmlns:p14="http://schemas.microsoft.com/office/powerpoint/2010/main" val="47191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If statements </a:t>
            </a:r>
            <a:r>
              <a:rPr lang="en-US" b="0" i="0" dirty="0" smtClean="0"/>
              <a:t>are a powerful</a:t>
            </a:r>
            <a:r>
              <a:rPr lang="en-US" b="0" i="0" baseline="0" dirty="0" smtClean="0"/>
              <a:t> way to</a:t>
            </a:r>
            <a:r>
              <a:rPr lang="en-US" i="0" baseline="0" dirty="0" smtClean="0"/>
              <a:t> change what happens in the program. For example, a developer may want the program to say something only if the weather is rainy.</a:t>
            </a:r>
          </a:p>
          <a:p>
            <a:endParaRPr lang="en-US" i="0" baseline="0" dirty="0" smtClean="0"/>
          </a:p>
          <a:p>
            <a:r>
              <a:rPr lang="en-US" i="0" baseline="0" dirty="0" smtClean="0"/>
              <a:t>Developers use a </a:t>
            </a:r>
            <a:r>
              <a:rPr lang="en-US" b="0" i="1" baseline="0" dirty="0" smtClean="0"/>
              <a:t>double-equals sign</a:t>
            </a:r>
            <a:r>
              <a:rPr lang="en-US" b="0" i="0" baseline="0" dirty="0" smtClean="0"/>
              <a:t> to compare two values. This will lead to a </a:t>
            </a:r>
            <a:r>
              <a:rPr lang="en-US" b="1" i="0" baseline="0" dirty="0" smtClean="0"/>
              <a:t>true</a:t>
            </a:r>
            <a:r>
              <a:rPr lang="en-US" b="0" i="0" baseline="0" dirty="0" smtClean="0"/>
              <a:t> or </a:t>
            </a:r>
            <a:r>
              <a:rPr lang="en-US" b="1" i="0" baseline="0" dirty="0" smtClean="0"/>
              <a:t>false</a:t>
            </a:r>
            <a:r>
              <a:rPr lang="en-US" b="0" i="0" baseline="0" dirty="0" smtClean="0"/>
              <a:t> value; it will be true if the two things are equal, and false otherwise.</a:t>
            </a:r>
          </a:p>
          <a:p>
            <a:endParaRPr lang="en-US" b="0" i="0" baseline="0" dirty="0" smtClean="0"/>
          </a:p>
          <a:p>
            <a:r>
              <a:rPr lang="en-US" b="0" i="0" baseline="0" dirty="0" smtClean="0"/>
              <a:t>Ask the students what message the user will see. It should say “Stay inside!” &lt;click&gt;</a:t>
            </a:r>
          </a:p>
          <a:p>
            <a:endParaRPr lang="en-US" b="0" i="0" baseline="0" dirty="0" smtClean="0"/>
          </a:p>
          <a:p>
            <a:r>
              <a:rPr lang="en-US" b="0" i="0" baseline="0" dirty="0" smtClean="0"/>
              <a:t>If the </a:t>
            </a:r>
            <a:r>
              <a:rPr lang="en-US" b="1" i="0" baseline="0" dirty="0" smtClean="0"/>
              <a:t>weather</a:t>
            </a:r>
            <a:r>
              <a:rPr lang="en-US" b="0" i="0" baseline="0" dirty="0" smtClean="0"/>
              <a:t> variable was “Sunny” instead of “Rainy,” what message would the user see? Ask the students. The answer is no message at all!</a:t>
            </a:r>
            <a:endParaRPr lang="en-US" i="0" dirty="0"/>
          </a:p>
        </p:txBody>
      </p:sp>
      <p:sp>
        <p:nvSpPr>
          <p:cNvPr id="4" name="Slide Number Placeholder 3"/>
          <p:cNvSpPr>
            <a:spLocks noGrp="1"/>
          </p:cNvSpPr>
          <p:nvPr>
            <p:ph type="sldNum" sz="quarter" idx="10"/>
          </p:nvPr>
        </p:nvSpPr>
        <p:spPr/>
        <p:txBody>
          <a:bodyPr/>
          <a:lstStyle/>
          <a:p>
            <a:fld id="{A5621410-B1E3-41C9-9357-7B2FA52289E0}" type="slidenum">
              <a:rPr lang="en-US" smtClean="0"/>
              <a:t>8</a:t>
            </a:fld>
            <a:endParaRPr lang="en-US"/>
          </a:p>
        </p:txBody>
      </p:sp>
    </p:spTree>
    <p:extLst>
      <p:ext uri="{BB962C8B-B14F-4D97-AF65-F5344CB8AC3E}">
        <p14:creationId xmlns:p14="http://schemas.microsoft.com/office/powerpoint/2010/main" val="396991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are kind of like</a:t>
            </a:r>
            <a:r>
              <a:rPr lang="en-US" baseline="0" dirty="0" smtClean="0"/>
              <a:t> commands you would give to your dog. You tell your dog to </a:t>
            </a:r>
            <a:r>
              <a:rPr lang="en-US" i="1" baseline="0" dirty="0" smtClean="0"/>
              <a:t>sit</a:t>
            </a:r>
            <a:r>
              <a:rPr lang="en-US" i="0" baseline="0" dirty="0" smtClean="0"/>
              <a:t>, and they know what to do! In JavaScript, commands to different things, like show messages.</a:t>
            </a:r>
          </a:p>
          <a:p>
            <a:endParaRPr lang="en-US" i="0" baseline="0" dirty="0" smtClean="0"/>
          </a:p>
          <a:p>
            <a:r>
              <a:rPr lang="en-US" i="0" baseline="0" dirty="0" smtClean="0"/>
              <a:t>Ask the students if they can think of any functions they have already seen. </a:t>
            </a:r>
            <a:r>
              <a:rPr lang="en-US" b="1" i="0" baseline="0" dirty="0" smtClean="0"/>
              <a:t>alert</a:t>
            </a:r>
            <a:r>
              <a:rPr lang="en-US" b="0" i="0" baseline="0" dirty="0" smtClean="0"/>
              <a:t> is a function, and so is </a:t>
            </a:r>
            <a:r>
              <a:rPr lang="en-US" b="1" i="0" baseline="0" dirty="0" smtClean="0"/>
              <a:t>prompt</a:t>
            </a:r>
            <a:r>
              <a:rPr lang="en-US" b="0" i="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9</a:t>
            </a:fld>
            <a:endParaRPr lang="en-US"/>
          </a:p>
        </p:txBody>
      </p:sp>
    </p:spTree>
    <p:extLst>
      <p:ext uri="{BB962C8B-B14F-4D97-AF65-F5344CB8AC3E}">
        <p14:creationId xmlns:p14="http://schemas.microsoft.com/office/powerpoint/2010/main" val="915151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HTML, there is a </a:t>
            </a:r>
            <a:r>
              <a:rPr lang="en-US" b="1" dirty="0" smtClean="0"/>
              <a:t>button</a:t>
            </a:r>
            <a:r>
              <a:rPr lang="en-US" b="0" baseline="0" dirty="0" smtClean="0"/>
              <a:t> that says “Quiz Me.” The </a:t>
            </a:r>
            <a:r>
              <a:rPr lang="en-US" b="1" baseline="0" dirty="0" err="1" smtClean="0"/>
              <a:t>onclick</a:t>
            </a:r>
            <a:r>
              <a:rPr lang="en-US" b="0" baseline="0" dirty="0" smtClean="0"/>
              <a:t> is set to </a:t>
            </a:r>
            <a:r>
              <a:rPr lang="en-US" b="0" i="1" baseline="0" dirty="0" smtClean="0"/>
              <a:t>call</a:t>
            </a:r>
            <a:r>
              <a:rPr lang="en-US" b="0" i="0" baseline="0" dirty="0" smtClean="0"/>
              <a:t> the </a:t>
            </a:r>
            <a:r>
              <a:rPr lang="en-US" b="1" i="0" baseline="0" dirty="0" err="1" smtClean="0"/>
              <a:t>startQuiz</a:t>
            </a:r>
            <a:r>
              <a:rPr lang="en-US" b="0" i="0" baseline="0" dirty="0" smtClean="0"/>
              <a:t> function. When the user clicks that button, it starts the </a:t>
            </a:r>
            <a:r>
              <a:rPr lang="en-US" b="0" i="0" baseline="0" smtClean="0"/>
              <a:t>quiz! It runs some code that shows the message.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10</a:t>
            </a:fld>
            <a:endParaRPr lang="en-US"/>
          </a:p>
        </p:txBody>
      </p:sp>
    </p:spTree>
    <p:extLst>
      <p:ext uri="{BB962C8B-B14F-4D97-AF65-F5344CB8AC3E}">
        <p14:creationId xmlns:p14="http://schemas.microsoft.com/office/powerpoint/2010/main" val="206103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59202984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5848116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07578287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21773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859E0157-A87A-41F7-B41B-6536CCF27827}" type="datetimeFigureOut">
              <a:rPr lang="en-US" smtClean="0"/>
              <a:t>4/23/2020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14470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859E0157-A87A-41F7-B41B-6536CCF27827}" type="datetimeFigureOut">
              <a:rPr lang="en-US" smtClean="0"/>
              <a:t>4/23/2020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1266119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859E0157-A87A-41F7-B41B-6536CCF27827}" type="datetimeFigureOut">
              <a:rPr lang="en-US" smtClean="0"/>
              <a:t>4/23/2020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12941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E0157-A87A-41F7-B41B-6536CCF27827}" type="datetimeFigureOut">
              <a:rPr lang="en-US" smtClean="0"/>
              <a:t>4/23/2020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57430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2"/>
          </p:nvPr>
        </p:nvSpPr>
        <p:spPr/>
        <p:txBody>
          <a:bodyPr/>
          <a:lstStyle/>
          <a:p>
            <a:fld id="{859E0157-A87A-41F7-B41B-6536CCF27827}" type="datetimeFigureOut">
              <a:rPr lang="en-US" smtClean="0"/>
              <a:t>4/23/2020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5440204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14"/>
          </p:nvPr>
        </p:nvSpPr>
        <p:spPr/>
        <p:txBody>
          <a:bodyPr/>
          <a:lstStyle/>
          <a:p>
            <a:fld id="{859E0157-A87A-41F7-B41B-6536CCF27827}" type="datetimeFigureOut">
              <a:rPr lang="en-US" smtClean="0"/>
              <a:t>4/23/2020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74349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925544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7" name="Rectangle 26"/>
          <p:cNvSpPr/>
          <p:nvPr/>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4072304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894736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0001800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317170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324272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5512687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640699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5849770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2714539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27952655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67411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7" name="Rectangle 6"/>
          <p:cNvSpPr/>
          <p:nvPr/>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87254057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04954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0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314630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5" name="Rectangle 4"/>
          <p:cNvSpPr/>
          <p:nvPr/>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17796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148461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98905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119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8948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10" name="Straight Connector 9"/>
          <p:cNvCxnSpPr/>
          <p:nvPr/>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1981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11" name="Freeform 10"/>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96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70007086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729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1529286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343226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859E0157-A87A-41F7-B41B-6536CCF27827}" type="datetimeFigureOut">
              <a:rPr lang="en-US" smtClean="0"/>
              <a:t>4/23/2020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2F59CBED-50BA-4072-A7A0-C3AEE18E91EF}" type="slidenum">
              <a:rPr lang="en-US" smtClean="0"/>
              <a:t>‹#›</a:t>
            </a:fld>
            <a:endParaRPr lang="en-US"/>
          </a:p>
        </p:txBody>
      </p:sp>
    </p:spTree>
    <p:extLst>
      <p:ext uri="{BB962C8B-B14F-4D97-AF65-F5344CB8AC3E}">
        <p14:creationId xmlns:p14="http://schemas.microsoft.com/office/powerpoint/2010/main" val="2188947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44">
          <p15:clr>
            <a:srgbClr val="F26B43"/>
          </p15:clr>
        </p15:guide>
        <p15:guide id="4" orient="horz" pos="4176">
          <p15:clr>
            <a:srgbClr val="F26B43"/>
          </p15:clr>
        </p15:guide>
        <p15:guide id="5" pos="240">
          <p15:clr>
            <a:srgbClr val="F26B43"/>
          </p15:clr>
        </p15:guide>
        <p15:guide id="6"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Concepts</a:t>
            </a:r>
            <a:endParaRPr lang="en-US" dirty="0"/>
          </a:p>
        </p:txBody>
      </p:sp>
      <p:sp>
        <p:nvSpPr>
          <p:cNvPr id="3" name="Subtitle 2"/>
          <p:cNvSpPr>
            <a:spLocks noGrp="1"/>
          </p:cNvSpPr>
          <p:nvPr>
            <p:ph type="subTitle" idx="1"/>
          </p:nvPr>
        </p:nvSpPr>
        <p:spPr/>
        <p:txBody>
          <a:bodyPr/>
          <a:lstStyle/>
          <a:p>
            <a:r>
              <a:rPr lang="en-US" dirty="0" smtClean="0"/>
              <a:t>Hyland Tech Outreach</a:t>
            </a:r>
            <a:endParaRPr lang="en-US" dirty="0"/>
          </a:p>
        </p:txBody>
      </p:sp>
    </p:spTree>
    <p:extLst>
      <p:ext uri="{BB962C8B-B14F-4D97-AF65-F5344CB8AC3E}">
        <p14:creationId xmlns:p14="http://schemas.microsoft.com/office/powerpoint/2010/main" val="1559502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 </a:t>
            </a:r>
            <a:r>
              <a:rPr lang="en-US" i="1" dirty="0" smtClean="0"/>
              <a:t>call</a:t>
            </a:r>
            <a:r>
              <a:rPr lang="en-US" dirty="0" smtClean="0"/>
              <a:t> functions</a:t>
            </a:r>
            <a:endParaRPr lang="en-US" dirty="0"/>
          </a:p>
        </p:txBody>
      </p:sp>
      <p:pic>
        <p:nvPicPr>
          <p:cNvPr id="4" name="Content Placeholder 3"/>
          <p:cNvPicPr>
            <a:picLocks noGrp="1" noChangeAspect="1"/>
          </p:cNvPicPr>
          <p:nvPr>
            <p:ph idx="1"/>
          </p:nvPr>
        </p:nvPicPr>
        <p:blipFill>
          <a:blip r:embed="rId3"/>
          <a:stretch>
            <a:fillRect/>
          </a:stretch>
        </p:blipFill>
        <p:spPr>
          <a:xfrm>
            <a:off x="581967" y="2905982"/>
            <a:ext cx="3839111" cy="2248214"/>
          </a:xfrm>
          <a:prstGeom prst="rect">
            <a:avLst/>
          </a:prstGeom>
        </p:spPr>
      </p:pic>
      <p:sp>
        <p:nvSpPr>
          <p:cNvPr id="5" name="TextBox 4"/>
          <p:cNvSpPr txBox="1"/>
          <p:nvPr/>
        </p:nvSpPr>
        <p:spPr>
          <a:xfrm>
            <a:off x="381000" y="1607677"/>
            <a:ext cx="10766409" cy="787908"/>
          </a:xfrm>
          <a:prstGeom prst="rect">
            <a:avLst/>
          </a:prstGeom>
          <a:noFill/>
        </p:spPr>
        <p:txBody>
          <a:bodyPr wrap="none" lIns="182880" tIns="146304" rIns="182880" bIns="146304" rtlCol="0">
            <a:spAutoFit/>
          </a:bodyPr>
          <a:lstStyle/>
          <a:p>
            <a:r>
              <a:rPr lang="en-US" sz="3200" dirty="0">
                <a:solidFill>
                  <a:srgbClr val="800000"/>
                </a:solidFill>
                <a:latin typeface="Consolas" panose="020B0609020204030204" pitchFamily="49" charset="0"/>
              </a:rPr>
              <a:t>&lt;button</a:t>
            </a:r>
            <a:r>
              <a:rPr lang="en-US" sz="3200" dirty="0">
                <a:solidFill>
                  <a:srgbClr val="000000"/>
                </a:solidFill>
                <a:latin typeface="Consolas" panose="020B0609020204030204" pitchFamily="49" charset="0"/>
              </a:rPr>
              <a:t> </a:t>
            </a:r>
            <a:r>
              <a:rPr lang="en-US" sz="3200" dirty="0" err="1">
                <a:solidFill>
                  <a:srgbClr val="FF0000"/>
                </a:solidFill>
                <a:latin typeface="Consolas" panose="020B0609020204030204" pitchFamily="49" charset="0"/>
              </a:rPr>
              <a:t>onclick</a:t>
            </a:r>
            <a:r>
              <a:rPr lang="en-US" sz="3200" dirty="0">
                <a:solidFill>
                  <a:srgbClr val="000000"/>
                </a:solidFill>
                <a:latin typeface="Consolas" panose="020B0609020204030204" pitchFamily="49" charset="0"/>
              </a:rPr>
              <a:t>=</a:t>
            </a:r>
            <a:r>
              <a:rPr lang="en-US" sz="3200" dirty="0">
                <a:solidFill>
                  <a:srgbClr val="0000FF"/>
                </a:solidFill>
                <a:latin typeface="Consolas" panose="020B0609020204030204" pitchFamily="49" charset="0"/>
              </a:rPr>
              <a:t>"</a:t>
            </a:r>
            <a:r>
              <a:rPr lang="en-US" sz="3200" dirty="0" err="1">
                <a:solidFill>
                  <a:srgbClr val="0000FF"/>
                </a:solidFill>
                <a:latin typeface="Consolas" panose="020B0609020204030204" pitchFamily="49" charset="0"/>
              </a:rPr>
              <a:t>startQuiz</a:t>
            </a:r>
            <a:r>
              <a:rPr lang="en-US" sz="3200" dirty="0">
                <a:solidFill>
                  <a:srgbClr val="0000FF"/>
                </a:solidFill>
                <a:latin typeface="Consolas" panose="020B0609020204030204" pitchFamily="49" charset="0"/>
              </a:rPr>
              <a:t>()"</a:t>
            </a:r>
            <a:r>
              <a:rPr lang="en-US" sz="3200" dirty="0">
                <a:solidFill>
                  <a:srgbClr val="800000"/>
                </a:solidFill>
                <a:latin typeface="Consolas" panose="020B0609020204030204" pitchFamily="49" charset="0"/>
              </a:rPr>
              <a:t>&gt;</a:t>
            </a:r>
            <a:r>
              <a:rPr lang="en-US" sz="3200" dirty="0">
                <a:solidFill>
                  <a:srgbClr val="000000"/>
                </a:solidFill>
                <a:latin typeface="Consolas" panose="020B0609020204030204" pitchFamily="49" charset="0"/>
              </a:rPr>
              <a:t>Quiz Me</a:t>
            </a:r>
            <a:r>
              <a:rPr lang="en-US" sz="3200" dirty="0">
                <a:solidFill>
                  <a:srgbClr val="800000"/>
                </a:solidFill>
                <a:latin typeface="Consolas" panose="020B0609020204030204" pitchFamily="49" charset="0"/>
              </a:rPr>
              <a:t>&lt;/button</a:t>
            </a:r>
            <a:r>
              <a:rPr lang="en-US" sz="3200" dirty="0" smtClean="0">
                <a:solidFill>
                  <a:srgbClr val="800000"/>
                </a:solidFill>
                <a:latin typeface="Consolas" panose="020B0609020204030204" pitchFamily="49" charset="0"/>
              </a:rPr>
              <a:t>&gt;</a:t>
            </a:r>
            <a:endParaRPr lang="en-US" sz="3200" dirty="0">
              <a:solidFill>
                <a:srgbClr val="000000"/>
              </a:solidFill>
              <a:latin typeface="Consolas" panose="020B0609020204030204" pitchFamily="49" charset="0"/>
            </a:endParaRPr>
          </a:p>
        </p:txBody>
      </p:sp>
      <p:pic>
        <p:nvPicPr>
          <p:cNvPr id="7" name="Picture 6"/>
          <p:cNvPicPr>
            <a:picLocks noChangeAspect="1"/>
          </p:cNvPicPr>
          <p:nvPr/>
        </p:nvPicPr>
        <p:blipFill>
          <a:blip r:embed="rId4"/>
          <a:stretch>
            <a:fillRect/>
          </a:stretch>
        </p:blipFill>
        <p:spPr>
          <a:xfrm>
            <a:off x="4957012" y="3147143"/>
            <a:ext cx="6190397" cy="1797212"/>
          </a:xfrm>
          <a:prstGeom prst="rect">
            <a:avLst/>
          </a:prstGeom>
        </p:spPr>
      </p:pic>
    </p:spTree>
    <p:extLst>
      <p:ext uri="{BB962C8B-B14F-4D97-AF65-F5344CB8AC3E}">
        <p14:creationId xmlns:p14="http://schemas.microsoft.com/office/powerpoint/2010/main" val="156635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a:t>
            </a:r>
            <a:r>
              <a:rPr lang="en-US" i="1" dirty="0" smtClean="0"/>
              <a:t>Define</a:t>
            </a:r>
            <a:r>
              <a:rPr lang="en-US" dirty="0" smtClean="0"/>
              <a:t> Functions</a:t>
            </a:r>
            <a:endParaRPr lang="en-US" dirty="0"/>
          </a:p>
        </p:txBody>
      </p:sp>
      <p:sp>
        <p:nvSpPr>
          <p:cNvPr id="3" name="Content Placeholder 2"/>
          <p:cNvSpPr>
            <a:spLocks noGrp="1"/>
          </p:cNvSpPr>
          <p:nvPr>
            <p:ph idx="1"/>
          </p:nvPr>
        </p:nvSpPr>
        <p:spPr>
          <a:xfrm>
            <a:off x="381000" y="1418965"/>
            <a:ext cx="11430000" cy="2339119"/>
          </a:xfrm>
        </p:spPr>
        <p:txBody>
          <a:bodyPr>
            <a:normAutofit lnSpcReduction="10000"/>
          </a:bodyPr>
          <a:lstStyle/>
          <a:p>
            <a:pPr marL="57150" indent="0">
              <a:buNone/>
            </a:pPr>
            <a:r>
              <a:rPr lang="en-US" sz="4400" dirty="0" smtClean="0">
                <a:solidFill>
                  <a:srgbClr val="0000FF"/>
                </a:solidFill>
                <a:latin typeface="Consolas" panose="020B0609020204030204" pitchFamily="49" charset="0"/>
              </a:rPr>
              <a:t>function</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startQuiz</a:t>
            </a:r>
            <a:r>
              <a:rPr lang="en-US" sz="4400" dirty="0">
                <a:solidFill>
                  <a:srgbClr val="000000"/>
                </a:solidFill>
                <a:latin typeface="Consolas" panose="020B0609020204030204" pitchFamily="49" charset="0"/>
              </a:rPr>
              <a:t>() {</a:t>
            </a:r>
          </a:p>
          <a:p>
            <a:pPr marL="57150" indent="0">
              <a:buNone/>
            </a:pPr>
            <a:r>
              <a:rPr lang="en-US" sz="4400" dirty="0">
                <a:solidFill>
                  <a:srgbClr val="000000"/>
                </a:solidFill>
                <a:latin typeface="Consolas" panose="020B0609020204030204" pitchFamily="49" charset="0"/>
              </a:rPr>
              <a:t>    alert(</a:t>
            </a:r>
            <a:r>
              <a:rPr lang="en-US" sz="4400" dirty="0">
                <a:solidFill>
                  <a:srgbClr val="A31515"/>
                </a:solidFill>
                <a:latin typeface="Consolas" panose="020B0609020204030204" pitchFamily="49" charset="0"/>
              </a:rPr>
              <a:t>"Welcome to my quiz 🙂"</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a:t>
            </a:r>
          </a:p>
          <a:p>
            <a:pPr marL="57150" indent="0">
              <a:buNone/>
            </a:pPr>
            <a:endParaRPr lang="en-US" dirty="0"/>
          </a:p>
        </p:txBody>
      </p:sp>
      <p:pic>
        <p:nvPicPr>
          <p:cNvPr id="2050" name="Picture 2" descr="Image result for dog taking a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982" y="3281993"/>
            <a:ext cx="4526772" cy="301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59"/>
          </a:xfrm>
          <a:prstGeom prst="rect">
            <a:avLst/>
          </a:prstGeom>
          <a:blipFill dpi="0" rotWithShape="1">
            <a:blip r:embed="rId3">
              <a:alphaModFix amt="85000"/>
            </a:blip>
            <a:srcRect/>
            <a:tile tx="0" ty="-762000" sx="95000" sy="95000" flip="none" algn="tl"/>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Self-portrait in code</a:t>
            </a:r>
            <a:br>
              <a:rPr lang="en-US" sz="6000" dirty="0" smtClean="0">
                <a:ln w="19050">
                  <a:solidFill>
                    <a:schemeClr val="accent6"/>
                  </a:solidFill>
                </a:ln>
                <a:solidFill>
                  <a:schemeClr val="tx2"/>
                </a:solidFill>
              </a:rPr>
            </a:br>
            <a:r>
              <a:rPr lang="en-US" sz="2400" b="0" i="1" dirty="0" smtClean="0">
                <a:ln w="19050">
                  <a:solidFill>
                    <a:schemeClr val="accent6"/>
                  </a:solidFill>
                </a:ln>
                <a:latin typeface="Agency FB" panose="020B0503020202020204" pitchFamily="34" charset="0"/>
              </a:rPr>
              <a:t>unplugged Activity</a:t>
            </a:r>
            <a:endParaRPr lang="en-US" sz="2400" b="0" i="1" dirty="0">
              <a:ln w="19050">
                <a:solidFill>
                  <a:schemeClr val="accent6"/>
                </a:solidFill>
              </a:ln>
              <a:latin typeface="Agency FB" panose="020B0503020202020204" pitchFamily="34" charset="0"/>
            </a:endParaRPr>
          </a:p>
        </p:txBody>
      </p:sp>
    </p:spTree>
    <p:extLst>
      <p:ext uri="{BB962C8B-B14F-4D97-AF65-F5344CB8AC3E}">
        <p14:creationId xmlns:p14="http://schemas.microsoft.com/office/powerpoint/2010/main" val="6501544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381000" y="1143000"/>
            <a:ext cx="11430000" cy="1423930"/>
          </a:xfrm>
        </p:spPr>
        <p:txBody>
          <a:bodyPr/>
          <a:lstStyle/>
          <a:p>
            <a:r>
              <a:rPr lang="en-US" dirty="0"/>
              <a:t>An </a:t>
            </a:r>
            <a:r>
              <a:rPr lang="en-US" b="1" dirty="0" smtClean="0"/>
              <a:t>algorithm</a:t>
            </a:r>
            <a:r>
              <a:rPr lang="en-US" dirty="0"/>
              <a:t> is a series of specific instructions </a:t>
            </a:r>
            <a:r>
              <a:rPr lang="en-US" dirty="0" smtClean="0"/>
              <a:t>that solve a problem or achieve a goal. A step-by-step recipe or a paint-by-numbers picture are examples of algorithms!</a:t>
            </a:r>
          </a:p>
        </p:txBody>
      </p:sp>
      <p:pic>
        <p:nvPicPr>
          <p:cNvPr id="2050" name="Picture 2" descr="Image result for paint by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2181225"/>
            <a:ext cx="3800475" cy="44481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81000" y="2941504"/>
            <a:ext cx="7429959" cy="197202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Pseudocode</a:t>
            </a:r>
            <a:r>
              <a:rPr lang="en-US" dirty="0" smtClean="0"/>
              <a:t> is </a:t>
            </a:r>
            <a:r>
              <a:rPr lang="en-US" i="1" dirty="0" smtClean="0"/>
              <a:t>fake code</a:t>
            </a:r>
            <a:r>
              <a:rPr lang="en-US" dirty="0" smtClean="0"/>
              <a:t>–a  way to plan a computer program using human-friendly language instead of a computer language like JavaScript.</a:t>
            </a:r>
            <a:endParaRPr lang="en-US" b="1" dirty="0" smtClean="0"/>
          </a:p>
        </p:txBody>
      </p:sp>
      <p:sp>
        <p:nvSpPr>
          <p:cNvPr id="8" name="Content Placeholder 2"/>
          <p:cNvSpPr txBox="1">
            <a:spLocks/>
          </p:cNvSpPr>
          <p:nvPr/>
        </p:nvSpPr>
        <p:spPr>
          <a:xfrm>
            <a:off x="1033290" y="5173798"/>
            <a:ext cx="6125378" cy="1341301"/>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lgn="ctr">
              <a:buNone/>
            </a:pPr>
            <a:r>
              <a:rPr lang="en-US" sz="3200" b="1" dirty="0" smtClean="0"/>
              <a:t>We will use pseudocode to write a self-portrait algorithm!</a:t>
            </a:r>
          </a:p>
        </p:txBody>
      </p:sp>
    </p:spTree>
    <p:extLst>
      <p:ext uri="{BB962C8B-B14F-4D97-AF65-F5344CB8AC3E}">
        <p14:creationId xmlns:p14="http://schemas.microsoft.com/office/powerpoint/2010/main" val="347321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JavaScript Functions</a:t>
            </a:r>
            <a:endParaRPr lang="en-US" dirty="0"/>
          </a:p>
        </p:txBody>
      </p:sp>
      <p:sp>
        <p:nvSpPr>
          <p:cNvPr id="3" name="Content Placeholder 2"/>
          <p:cNvSpPr>
            <a:spLocks noGrp="1"/>
          </p:cNvSpPr>
          <p:nvPr>
            <p:ph idx="1"/>
          </p:nvPr>
        </p:nvSpPr>
        <p:spPr>
          <a:xfrm>
            <a:off x="381000" y="1820533"/>
            <a:ext cx="11430000" cy="972239"/>
          </a:xfrm>
        </p:spPr>
        <p:txBody>
          <a:bodyPr>
            <a:noAutofit/>
          </a:bodyPr>
          <a:lstStyle/>
          <a:p>
            <a:pPr marL="57150" indent="0" algn="ctr">
              <a:buNone/>
            </a:pPr>
            <a:r>
              <a:rPr lang="en-US" sz="5400" dirty="0" err="1" smtClean="0">
                <a:latin typeface="Consolas" panose="020B0609020204030204" pitchFamily="49" charset="0"/>
              </a:rPr>
              <a:t>drawHair</a:t>
            </a:r>
            <a:r>
              <a:rPr lang="en-US" sz="5400" dirty="0" smtClean="0">
                <a:latin typeface="Consolas" panose="020B0609020204030204" pitchFamily="49" charset="0"/>
              </a:rPr>
              <a:t>();</a:t>
            </a:r>
            <a:endParaRPr lang="en-US" sz="5400" dirty="0">
              <a:latin typeface="Consolas" panose="020B0609020204030204" pitchFamily="49" charset="0"/>
            </a:endParaRPr>
          </a:p>
        </p:txBody>
      </p:sp>
      <p:sp>
        <p:nvSpPr>
          <p:cNvPr id="5" name="Title 1"/>
          <p:cNvSpPr txBox="1">
            <a:spLocks/>
          </p:cNvSpPr>
          <p:nvPr/>
        </p:nvSpPr>
        <p:spPr>
          <a:xfrm>
            <a:off x="381000" y="3563953"/>
            <a:ext cx="11430000" cy="685799"/>
          </a:xfrm>
          <a:prstGeom prst="rect">
            <a:avLst/>
          </a:prstGeom>
        </p:spPr>
        <p:txBody>
          <a:bodyPr vert="horz" lIns="0" tIns="45720" rIns="0" bIns="0" rtlCol="0" anchor="ctr">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smtClean="0"/>
              <a:t>Function Syntax</a:t>
            </a:r>
            <a:endParaRPr lang="en-US" dirty="0"/>
          </a:p>
        </p:txBody>
      </p:sp>
      <p:sp>
        <p:nvSpPr>
          <p:cNvPr id="6" name="Content Placeholder 2"/>
          <p:cNvSpPr txBox="1">
            <a:spLocks/>
          </p:cNvSpPr>
          <p:nvPr/>
        </p:nvSpPr>
        <p:spPr>
          <a:xfrm>
            <a:off x="381000" y="4296575"/>
            <a:ext cx="11430000" cy="2027105"/>
          </a:xfrm>
          <a:prstGeom prst="rect">
            <a:avLst/>
          </a:prstGeom>
        </p:spPr>
        <p:txBody>
          <a:bodyPr vert="horz" lIns="0" tIns="0" rIns="0" bIns="0" rtlCol="0">
            <a:normAutofit lnSpcReduction="10000"/>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smtClean="0"/>
              <a:t>Name</a:t>
            </a:r>
            <a:r>
              <a:rPr lang="en-US" dirty="0"/>
              <a:t> </a:t>
            </a:r>
            <a:r>
              <a:rPr lang="en-US" dirty="0" smtClean="0"/>
              <a:t>– no spaces, no special characters (except underscores)</a:t>
            </a:r>
          </a:p>
          <a:p>
            <a:pPr lvl="1"/>
            <a:r>
              <a:rPr lang="en-US" dirty="0" smtClean="0"/>
              <a:t>Numbers are allowed, but </a:t>
            </a:r>
            <a:r>
              <a:rPr lang="en-US" i="1" dirty="0" smtClean="0"/>
              <a:t>not</a:t>
            </a:r>
            <a:r>
              <a:rPr lang="en-US" dirty="0" smtClean="0"/>
              <a:t> as the first character in the function</a:t>
            </a:r>
          </a:p>
          <a:p>
            <a:r>
              <a:rPr lang="en-US" u="sng" dirty="0" smtClean="0"/>
              <a:t>Parentheses</a:t>
            </a:r>
            <a:r>
              <a:rPr lang="en-US" dirty="0" smtClean="0"/>
              <a:t> – tells JavaScript to </a:t>
            </a:r>
            <a:r>
              <a:rPr lang="en-US" i="1" dirty="0" smtClean="0"/>
              <a:t>run</a:t>
            </a:r>
            <a:r>
              <a:rPr lang="en-US" dirty="0" smtClean="0"/>
              <a:t> the function</a:t>
            </a:r>
          </a:p>
          <a:p>
            <a:r>
              <a:rPr lang="en-US" u="sng" dirty="0" smtClean="0"/>
              <a:t>Semi-colon</a:t>
            </a:r>
            <a:r>
              <a:rPr lang="en-US" dirty="0" smtClean="0"/>
              <a:t> – shows that the statement has ended (like punctuation)</a:t>
            </a:r>
          </a:p>
        </p:txBody>
      </p:sp>
      <p:sp>
        <p:nvSpPr>
          <p:cNvPr id="11" name="Rectangle 10"/>
          <p:cNvSpPr/>
          <p:nvPr/>
        </p:nvSpPr>
        <p:spPr bwMode="auto">
          <a:xfrm>
            <a:off x="3886200" y="1820533"/>
            <a:ext cx="3248025"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10413" y="1820530"/>
            <a:ext cx="695325"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81925" y="1820531"/>
            <a:ext cx="495300"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1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 calcmode="lin" valueType="num">
                                      <p:cBhvr additive="base">
                                        <p:cTn id="3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1" grpId="1" animBg="1"/>
      <p:bldP spid="12" grpId="0" animBg="1"/>
      <p:bldP spid="12" grpId="1"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1919"/>
            <a:ext cx="10972800" cy="1154162"/>
          </a:xfrm>
        </p:spPr>
        <p:txBody>
          <a:bodyPr/>
          <a:lstStyle/>
          <a:p>
            <a:r>
              <a:rPr lang="en-US" dirty="0" smtClean="0"/>
              <a:t>Mini Quiz!</a:t>
            </a:r>
            <a:br>
              <a:rPr lang="en-US" dirty="0" smtClean="0"/>
            </a:br>
            <a:r>
              <a:rPr lang="en-US" sz="3200" dirty="0" smtClean="0"/>
              <a:t>Are these proper JavaScript function calls?</a:t>
            </a:r>
            <a:endParaRPr lang="en-US" sz="3200" dirty="0"/>
          </a:p>
        </p:txBody>
      </p:sp>
    </p:spTree>
    <p:extLst>
      <p:ext uri="{BB962C8B-B14F-4D97-AF65-F5344CB8AC3E}">
        <p14:creationId xmlns:p14="http://schemas.microsoft.com/office/powerpoint/2010/main" val="407880175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1st_eye();</a:t>
            </a:r>
          </a:p>
        </p:txBody>
      </p:sp>
    </p:spTree>
    <p:extLst>
      <p:ext uri="{BB962C8B-B14F-4D97-AF65-F5344CB8AC3E}">
        <p14:creationId xmlns:p14="http://schemas.microsoft.com/office/powerpoint/2010/main" val="4603053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drawBlueEyes</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22074450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makeCake</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6450860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chocolate_cake</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278722753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DB4F"/>
        </a:solidFill>
        <a:effectLst/>
      </p:bgPr>
    </p:bg>
    <p:spTree>
      <p:nvGrpSpPr>
        <p:cNvPr id="1" name=""/>
        <p:cNvGrpSpPr/>
        <p:nvPr/>
      </p:nvGrpSpPr>
      <p:grpSpPr>
        <a:xfrm>
          <a:off x="0" y="0"/>
          <a:ext cx="0" cy="0"/>
          <a:chOff x="0" y="0"/>
          <a:chExt cx="0" cy="0"/>
        </a:xfrm>
      </p:grpSpPr>
      <p:pic>
        <p:nvPicPr>
          <p:cNvPr id="1028" name="Picture 4" descr="File:JavaScript-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0999" y="160338"/>
            <a:ext cx="11304181" cy="6240462"/>
          </a:xfrm>
        </p:spPr>
        <p:txBody>
          <a:bodyPr>
            <a:normAutofit/>
          </a:bodyPr>
          <a:lstStyle/>
          <a:p>
            <a:pPr marL="57150" indent="0">
              <a:buNone/>
            </a:pPr>
            <a:r>
              <a:rPr lang="en-US" sz="3600" b="1" dirty="0">
                <a:solidFill>
                  <a:srgbClr val="000000"/>
                </a:solidFill>
              </a:rPr>
              <a:t>JavaScript</a:t>
            </a:r>
            <a:r>
              <a:rPr lang="en-US" sz="3600" dirty="0">
                <a:solidFill>
                  <a:srgbClr val="000000"/>
                </a:solidFill>
              </a:rPr>
              <a:t> is the programming language of the </a:t>
            </a:r>
            <a:r>
              <a:rPr lang="en-US" sz="3600" dirty="0" smtClean="0">
                <a:solidFill>
                  <a:srgbClr val="000000"/>
                </a:solidFill>
              </a:rPr>
              <a:t>web.</a:t>
            </a:r>
          </a:p>
          <a:p>
            <a:pPr marL="57150" indent="0">
              <a:buNone/>
            </a:pPr>
            <a:endParaRPr lang="en-US" sz="3600" dirty="0" smtClean="0">
              <a:solidFill>
                <a:srgbClr val="000000"/>
              </a:solidFill>
            </a:endParaRPr>
          </a:p>
          <a:p>
            <a:pPr marL="57150" indent="0">
              <a:buNone/>
            </a:pPr>
            <a:r>
              <a:rPr lang="en-US" sz="3600" dirty="0" smtClean="0">
                <a:solidFill>
                  <a:srgbClr val="000000"/>
                </a:solidFill>
              </a:rPr>
              <a:t>It</a:t>
            </a:r>
            <a:r>
              <a:rPr lang="en-US" sz="3600" dirty="0">
                <a:solidFill>
                  <a:srgbClr val="000000"/>
                </a:solidFill>
              </a:rPr>
              <a:t> </a:t>
            </a:r>
            <a:r>
              <a:rPr lang="en-US" sz="3600" dirty="0" smtClean="0">
                <a:solidFill>
                  <a:srgbClr val="000000"/>
                </a:solidFill>
              </a:rPr>
              <a:t>makes websites</a:t>
            </a:r>
            <a:r>
              <a:rPr lang="en-US" sz="3600" dirty="0">
                <a:solidFill>
                  <a:srgbClr val="000000"/>
                </a:solidFill>
              </a:rPr>
              <a:t> </a:t>
            </a:r>
            <a:r>
              <a:rPr lang="en-US" sz="3600" i="1" dirty="0" smtClean="0">
                <a:solidFill>
                  <a:srgbClr val="000000"/>
                </a:solidFill>
              </a:rPr>
              <a:t>interactive.</a:t>
            </a:r>
          </a:p>
          <a:p>
            <a:pPr marL="57150" indent="0">
              <a:buNone/>
            </a:pPr>
            <a:endParaRPr lang="en-US" sz="3600" dirty="0">
              <a:solidFill>
                <a:srgbClr val="000000"/>
              </a:solidFill>
            </a:endParaRPr>
          </a:p>
          <a:p>
            <a:pPr marL="57150" indent="0">
              <a:buNone/>
            </a:pPr>
            <a:r>
              <a:rPr lang="en-US" sz="3600" dirty="0" smtClean="0">
                <a:solidFill>
                  <a:srgbClr val="000000"/>
                </a:solidFill>
              </a:rPr>
              <a:t>Developers</a:t>
            </a:r>
            <a:r>
              <a:rPr lang="en-US" sz="3600" dirty="0">
                <a:solidFill>
                  <a:srgbClr val="000000"/>
                </a:solidFill>
              </a:rPr>
              <a:t> use JavaScript </a:t>
            </a:r>
            <a:r>
              <a:rPr lang="en-US" sz="3600" dirty="0" smtClean="0">
                <a:solidFill>
                  <a:srgbClr val="000000"/>
                </a:solidFill>
              </a:rPr>
              <a:t>to:</a:t>
            </a:r>
          </a:p>
          <a:p>
            <a:pPr lvl="1">
              <a:buClr>
                <a:srgbClr val="323330"/>
              </a:buClr>
            </a:pPr>
            <a:r>
              <a:rPr lang="en-US" sz="3600" dirty="0" smtClean="0">
                <a:solidFill>
                  <a:srgbClr val="000000"/>
                </a:solidFill>
              </a:rPr>
              <a:t>trigger</a:t>
            </a:r>
            <a:r>
              <a:rPr lang="en-US" sz="3600" dirty="0">
                <a:solidFill>
                  <a:srgbClr val="000000"/>
                </a:solidFill>
              </a:rPr>
              <a:t> </a:t>
            </a:r>
            <a:r>
              <a:rPr lang="en-US" sz="3600" dirty="0" smtClean="0">
                <a:solidFill>
                  <a:srgbClr val="000000"/>
                </a:solidFill>
              </a:rPr>
              <a:t>events</a:t>
            </a:r>
          </a:p>
          <a:p>
            <a:pPr lvl="1">
              <a:buClr>
                <a:srgbClr val="323330"/>
              </a:buClr>
            </a:pPr>
            <a:r>
              <a:rPr lang="en-US" sz="3600" dirty="0" smtClean="0">
                <a:solidFill>
                  <a:srgbClr val="000000"/>
                </a:solidFill>
              </a:rPr>
              <a:t>create</a:t>
            </a:r>
            <a:r>
              <a:rPr lang="en-US" sz="3600" dirty="0">
                <a:solidFill>
                  <a:srgbClr val="000000"/>
                </a:solidFill>
              </a:rPr>
              <a:t> </a:t>
            </a:r>
            <a:r>
              <a:rPr lang="en-US" sz="3600" dirty="0" smtClean="0">
                <a:solidFill>
                  <a:srgbClr val="000000"/>
                </a:solidFill>
              </a:rPr>
              <a:t>animations</a:t>
            </a:r>
          </a:p>
          <a:p>
            <a:pPr lvl="1">
              <a:buClr>
                <a:srgbClr val="323330"/>
              </a:buClr>
            </a:pPr>
            <a:r>
              <a:rPr lang="en-US" sz="3600" dirty="0" smtClean="0">
                <a:solidFill>
                  <a:srgbClr val="000000"/>
                </a:solidFill>
              </a:rPr>
              <a:t>make</a:t>
            </a:r>
            <a:r>
              <a:rPr lang="en-US" sz="3600" dirty="0">
                <a:solidFill>
                  <a:srgbClr val="000000"/>
                </a:solidFill>
              </a:rPr>
              <a:t> </a:t>
            </a:r>
            <a:r>
              <a:rPr lang="en-US" sz="3600" dirty="0" smtClean="0">
                <a:solidFill>
                  <a:srgbClr val="000000"/>
                </a:solidFill>
              </a:rPr>
              <a:t>games</a:t>
            </a:r>
          </a:p>
          <a:p>
            <a:pPr lvl="1">
              <a:buClr>
                <a:srgbClr val="323330"/>
              </a:buClr>
            </a:pPr>
            <a:r>
              <a:rPr lang="en-US" sz="3600" dirty="0" smtClean="0">
                <a:solidFill>
                  <a:srgbClr val="000000"/>
                </a:solidFill>
              </a:rPr>
              <a:t>much</a:t>
            </a:r>
            <a:r>
              <a:rPr lang="en-US" sz="3600" dirty="0">
                <a:solidFill>
                  <a:srgbClr val="000000"/>
                </a:solidFill>
              </a:rPr>
              <a:t> </a:t>
            </a:r>
            <a:r>
              <a:rPr lang="en-US" sz="3600" dirty="0" smtClean="0">
                <a:solidFill>
                  <a:srgbClr val="000000"/>
                </a:solidFill>
              </a:rPr>
              <a:t>more!</a:t>
            </a:r>
            <a:endParaRPr lang="en-US" sz="3600" dirty="0">
              <a:solidFill>
                <a:srgbClr val="000000"/>
              </a:solidFill>
            </a:endParaRPr>
          </a:p>
        </p:txBody>
      </p:sp>
      <p:sp>
        <p:nvSpPr>
          <p:cNvPr id="4" name="AutoShape 2" descr="JavaScript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805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draw ear()left;</a:t>
            </a:r>
          </a:p>
        </p:txBody>
      </p:sp>
    </p:spTree>
    <p:extLst>
      <p:ext uri="{BB962C8B-B14F-4D97-AF65-F5344CB8AC3E}">
        <p14:creationId xmlns:p14="http://schemas.microsoft.com/office/powerpoint/2010/main" val="260927785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cook-rice();</a:t>
            </a:r>
          </a:p>
        </p:txBody>
      </p:sp>
    </p:spTree>
    <p:extLst>
      <p:ext uri="{BB962C8B-B14F-4D97-AF65-F5344CB8AC3E}">
        <p14:creationId xmlns:p14="http://schemas.microsoft.com/office/powerpoint/2010/main" val="307550864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paintNails</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30092091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pseudocode to draw a self-portrait</a:t>
            </a:r>
            <a:endParaRPr lang="en-US" dirty="0"/>
          </a:p>
        </p:txBody>
      </p:sp>
      <p:sp>
        <p:nvSpPr>
          <p:cNvPr id="3" name="Content Placeholder 2"/>
          <p:cNvSpPr>
            <a:spLocks noGrp="1"/>
          </p:cNvSpPr>
          <p:nvPr>
            <p:ph idx="1"/>
          </p:nvPr>
        </p:nvSpPr>
        <p:spPr>
          <a:xfrm>
            <a:off x="381000" y="1143000"/>
            <a:ext cx="11430000" cy="1771650"/>
          </a:xfrm>
        </p:spPr>
        <p:txBody>
          <a:bodyPr/>
          <a:lstStyle/>
          <a:p>
            <a:r>
              <a:rPr lang="en-US" dirty="0" smtClean="0"/>
              <a:t>Open Notepad</a:t>
            </a:r>
          </a:p>
          <a:p>
            <a:r>
              <a:rPr lang="en-US" dirty="0" smtClean="0"/>
              <a:t>Write code to call functions, with each function on its own line</a:t>
            </a:r>
          </a:p>
          <a:p>
            <a:pPr lvl="1"/>
            <a:r>
              <a:rPr lang="en-US" dirty="0" smtClean="0"/>
              <a:t>Remember, the computer can do anything… as long as the syntax is right!</a:t>
            </a:r>
          </a:p>
          <a:p>
            <a:endParaRPr lang="en-US" dirty="0"/>
          </a:p>
        </p:txBody>
      </p:sp>
      <p:sp>
        <p:nvSpPr>
          <p:cNvPr id="4" name="Rectangle 3"/>
          <p:cNvSpPr/>
          <p:nvPr/>
        </p:nvSpPr>
        <p:spPr bwMode="auto">
          <a:xfrm>
            <a:off x="638175" y="2914650"/>
            <a:ext cx="2724150"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useMarker</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drawFace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drawEye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drawEye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drawNose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drawSmile</a:t>
            </a:r>
            <a:r>
              <a:rPr lang="en-US" sz="2400" dirty="0">
                <a:solidFill>
                  <a:schemeClr val="tx1"/>
                </a:solidFill>
                <a:latin typeface="Consolas" panose="020B0609020204030204" pitchFamily="49" charset="0"/>
              </a:rPr>
              <a:t>();</a:t>
            </a:r>
          </a:p>
        </p:txBody>
      </p:sp>
      <p:sp>
        <p:nvSpPr>
          <p:cNvPr id="5" name="Rectangle 4"/>
          <p:cNvSpPr/>
          <p:nvPr/>
        </p:nvSpPr>
        <p:spPr bwMode="auto">
          <a:xfrm>
            <a:off x="4124324" y="2914648"/>
            <a:ext cx="3048001"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drawHead</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drawBlueHair</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a:solidFill>
                  <a:schemeClr val="tx1"/>
                </a:solidFill>
                <a:latin typeface="Consolas" panose="020B0609020204030204" pitchFamily="49" charset="0"/>
              </a:rPr>
              <a:t>drawGlasses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drawRedShirt</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drawJeans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p:txBody>
      </p:sp>
      <p:sp>
        <p:nvSpPr>
          <p:cNvPr id="6" name="Rectangle 5"/>
          <p:cNvSpPr/>
          <p:nvPr/>
        </p:nvSpPr>
        <p:spPr bwMode="auto">
          <a:xfrm>
            <a:off x="7934325" y="2914649"/>
            <a:ext cx="3476625"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sketchFace</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colorGreenEyes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drawEarrings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placeHeadband</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drawDress</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paintDressGreen</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drawShoes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2038201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85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Variables</a:t>
            </a:r>
            <a:endParaRPr lang="en-US" dirty="0"/>
          </a:p>
        </p:txBody>
      </p:sp>
    </p:spTree>
    <p:extLst>
      <p:ext uri="{BB962C8B-B14F-4D97-AF65-F5344CB8AC3E}">
        <p14:creationId xmlns:p14="http://schemas.microsoft.com/office/powerpoint/2010/main" val="37136416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a:t>
            </a:r>
            <a:endParaRPr lang="en-US" dirty="0"/>
          </a:p>
        </p:txBody>
      </p:sp>
      <p:sp>
        <p:nvSpPr>
          <p:cNvPr id="3" name="Content Placeholder 2"/>
          <p:cNvSpPr>
            <a:spLocks noGrp="1"/>
          </p:cNvSpPr>
          <p:nvPr>
            <p:ph idx="1"/>
          </p:nvPr>
        </p:nvSpPr>
        <p:spPr>
          <a:xfrm>
            <a:off x="381000" y="1143000"/>
            <a:ext cx="6104021" cy="5257800"/>
          </a:xfrm>
        </p:spPr>
        <p:txBody>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bluePoints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2</a:t>
            </a:r>
            <a:r>
              <a:rPr lang="en-US" sz="4400" dirty="0">
                <a:solidFill>
                  <a:srgbClr val="000000"/>
                </a:solidFill>
                <a:latin typeface="Consolas" panose="020B0609020204030204" pitchFamily="49" charset="0"/>
              </a:rPr>
              <a:t>;</a:t>
            </a: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redPoints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5</a:t>
            </a:r>
            <a:r>
              <a:rPr lang="en-US" sz="4400" dirty="0" smtClean="0">
                <a:solidFill>
                  <a:srgbClr val="000000"/>
                </a:solidFill>
                <a:latin typeface="Consolas" panose="020B0609020204030204" pitchFamily="49" charset="0"/>
              </a:rPr>
              <a:t>;</a:t>
            </a:r>
          </a:p>
          <a:p>
            <a:pPr marL="57150" indent="0">
              <a:buNone/>
            </a:pPr>
            <a:endParaRPr lang="en-US" sz="4400" dirty="0" smtClean="0">
              <a:solidFill>
                <a:srgbClr val="000000"/>
              </a:solidFill>
              <a:latin typeface="Consolas" panose="020B0609020204030204" pitchFamily="49" charset="0"/>
            </a:endParaRPr>
          </a:p>
          <a:p>
            <a:pPr marL="57150" indent="0">
              <a:buNone/>
            </a:pPr>
            <a:r>
              <a:rPr lang="en-US" sz="4400" dirty="0" err="1" smtClean="0">
                <a:solidFill>
                  <a:srgbClr val="000000"/>
                </a:solidFill>
                <a:latin typeface="Consolas" panose="020B0609020204030204" pitchFamily="49" charset="0"/>
              </a:rPr>
              <a:t>bluePoints</a:t>
            </a:r>
            <a:r>
              <a:rPr lang="en-US" sz="4400" dirty="0" smtClean="0">
                <a:solidFill>
                  <a:srgbClr val="000000"/>
                </a:solidFill>
                <a:latin typeface="Consolas" panose="020B0609020204030204" pitchFamily="49" charset="0"/>
              </a:rPr>
              <a:t>++;</a:t>
            </a:r>
            <a:endParaRPr lang="en-US" sz="4400" dirty="0">
              <a:solidFill>
                <a:srgbClr val="000000"/>
              </a:solidFill>
              <a:latin typeface="Consolas" panose="020B0609020204030204" pitchFamily="49" charset="0"/>
            </a:endParaRPr>
          </a:p>
        </p:txBody>
      </p:sp>
      <p:pic>
        <p:nvPicPr>
          <p:cNvPr id="2050" name="Picture 2" descr="Image result for gym class flip s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819" y="2117056"/>
            <a:ext cx="4817181" cy="3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0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2</a:t>
            </a:r>
            <a:endParaRPr lang="en-US" dirty="0"/>
          </a:p>
        </p:txBody>
      </p:sp>
      <p:sp>
        <p:nvSpPr>
          <p:cNvPr id="3" name="Content Placeholder 2"/>
          <p:cNvSpPr>
            <a:spLocks noGrp="1"/>
          </p:cNvSpPr>
          <p:nvPr>
            <p:ph idx="1"/>
          </p:nvPr>
        </p:nvSpPr>
        <p:spPr>
          <a:xfrm>
            <a:off x="3392904" y="1659756"/>
            <a:ext cx="8375387" cy="1523471"/>
          </a:xfrm>
        </p:spPr>
        <p:txBody>
          <a:bodyPr/>
          <a:lstStyle/>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 = </a:t>
            </a:r>
            <a:r>
              <a:rPr lang="en-US" sz="4400" dirty="0">
                <a:solidFill>
                  <a:srgbClr val="A31515"/>
                </a:solidFill>
                <a:latin typeface="Consolas" panose="020B0609020204030204" pitchFamily="49" charset="0"/>
              </a:rPr>
              <a:t>"Alex</a:t>
            </a:r>
            <a:r>
              <a:rPr lang="en-US" sz="4400" dirty="0" smtClean="0">
                <a:solidFill>
                  <a:srgbClr val="A31515"/>
                </a:solidFill>
                <a:latin typeface="Consolas" panose="020B0609020204030204" pitchFamily="49" charset="0"/>
              </a:rPr>
              <a:t>"</a:t>
            </a:r>
            <a:r>
              <a:rPr lang="en-US" sz="4400" dirty="0" smtClean="0">
                <a:solidFill>
                  <a:srgbClr val="000000"/>
                </a:solidFill>
                <a:latin typeface="Consolas" panose="020B0609020204030204" pitchFamily="49" charset="0"/>
              </a:rPr>
              <a:t>;</a:t>
            </a:r>
            <a:r>
              <a:rPr lang="en-US" sz="4400" dirty="0">
                <a:solidFill>
                  <a:srgbClr val="000000"/>
                </a:solidFill>
                <a:latin typeface="Consolas" panose="020B0609020204030204" pitchFamily="49" charset="0"/>
              </a:rPr>
              <a:t/>
            </a:r>
            <a:br>
              <a:rPr lang="en-US" sz="4400" dirty="0">
                <a:solidFill>
                  <a:srgbClr val="000000"/>
                </a:solidFill>
                <a:latin typeface="Consolas" panose="020B0609020204030204" pitchFamily="49" charset="0"/>
              </a:rPr>
            </a:br>
            <a:r>
              <a:rPr lang="en-US" sz="4400" dirty="0">
                <a:solidFill>
                  <a:srgbClr val="000000"/>
                </a:solidFill>
                <a:latin typeface="Consolas" panose="020B0609020204030204" pitchFamily="49" charset="0"/>
              </a:rPr>
              <a:t>alert(</a:t>
            </a:r>
            <a:r>
              <a:rPr lang="en-US" sz="4400" dirty="0">
                <a:solidFill>
                  <a:srgbClr val="A31515"/>
                </a:solidFill>
                <a:latin typeface="Consolas" panose="020B0609020204030204" pitchFamily="49" charset="0"/>
              </a:rPr>
              <a:t>"Hello "</a:t>
            </a:r>
            <a:r>
              <a:rPr lang="en-US" sz="4400" dirty="0">
                <a:solidFill>
                  <a:srgbClr val="000000"/>
                </a:solidFill>
                <a:latin typeface="Consolas" panose="020B0609020204030204" pitchFamily="49" charset="0"/>
              </a:rPr>
              <a:t> +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a:t>
            </a:r>
            <a:endParaRPr lang="en-US" sz="4400" b="0" dirty="0">
              <a:solidFill>
                <a:srgbClr val="000000"/>
              </a:solidFill>
              <a:effectLst/>
              <a:latin typeface="Consolas" panose="020B0609020204030204" pitchFamily="49" charset="0"/>
            </a:endParaRPr>
          </a:p>
        </p:txBody>
      </p:sp>
      <p:pic>
        <p:nvPicPr>
          <p:cNvPr id="3076" name="Picture 4" descr="Image result for waving hell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76513"/>
            <a:ext cx="3939355" cy="4328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0355" y="3745704"/>
            <a:ext cx="7447936" cy="1888209"/>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11500" b="1" dirty="0" smtClean="0">
                <a:ln w="22225">
                  <a:solidFill>
                    <a:schemeClr val="accent5">
                      <a:lumMod val="10000"/>
                    </a:schemeClr>
                  </a:solidFill>
                  <a:prstDash val="solid"/>
                </a:ln>
                <a:solidFill>
                  <a:srgbClr val="FFB71B"/>
                </a:solidFill>
              </a:rPr>
              <a:t>Hello Alex</a:t>
            </a:r>
          </a:p>
        </p:txBody>
      </p:sp>
    </p:spTree>
    <p:extLst>
      <p:ext uri="{BB962C8B-B14F-4D97-AF65-F5344CB8AC3E}">
        <p14:creationId xmlns:p14="http://schemas.microsoft.com/office/powerpoint/2010/main" val="92812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3</a:t>
            </a:r>
            <a:endParaRPr lang="en-US" dirty="0"/>
          </a:p>
        </p:txBody>
      </p:sp>
      <p:sp>
        <p:nvSpPr>
          <p:cNvPr id="3" name="Content Placeholder 2"/>
          <p:cNvSpPr>
            <a:spLocks noGrp="1"/>
          </p:cNvSpPr>
          <p:nvPr>
            <p:ph idx="1"/>
          </p:nvPr>
        </p:nvSpPr>
        <p:spPr>
          <a:xfrm>
            <a:off x="381000" y="1659756"/>
            <a:ext cx="11387291" cy="1523471"/>
          </a:xfrm>
        </p:spPr>
        <p:txBody>
          <a:bodyPr>
            <a:normAutofit/>
          </a:bodyPr>
          <a:lstStyle/>
          <a:p>
            <a:pPr marL="57150" indent="0">
              <a:buNone/>
            </a:pPr>
            <a:r>
              <a:rPr lang="en-US" sz="4000" dirty="0" err="1">
                <a:solidFill>
                  <a:srgbClr val="0000FF"/>
                </a:solidFill>
                <a:latin typeface="Consolas" panose="020B0609020204030204" pitchFamily="49" charset="0"/>
              </a:rPr>
              <a:t>var</a:t>
            </a:r>
            <a:r>
              <a:rPr lang="en-US" sz="4000" dirty="0">
                <a:solidFill>
                  <a:srgbClr val="000000"/>
                </a:solidFill>
                <a:latin typeface="Consolas" panose="020B0609020204030204" pitchFamily="49" charset="0"/>
              </a:rPr>
              <a:t>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 = prompt(</a:t>
            </a:r>
            <a:r>
              <a:rPr lang="en-US" sz="4000" dirty="0">
                <a:solidFill>
                  <a:srgbClr val="A31515"/>
                </a:solidFill>
                <a:latin typeface="Consolas" panose="020B0609020204030204" pitchFamily="49" charset="0"/>
              </a:rPr>
              <a:t>"</a:t>
            </a:r>
            <a:r>
              <a:rPr lang="en-US" sz="4000" dirty="0" smtClean="0">
                <a:solidFill>
                  <a:srgbClr val="A31515"/>
                </a:solidFill>
                <a:latin typeface="Consolas" panose="020B0609020204030204" pitchFamily="49" charset="0"/>
              </a:rPr>
              <a:t>What's</a:t>
            </a:r>
            <a:r>
              <a:rPr lang="en-US" sz="4000" dirty="0">
                <a:solidFill>
                  <a:srgbClr val="A31515"/>
                </a:solidFill>
                <a:latin typeface="Consolas" panose="020B0609020204030204" pitchFamily="49" charset="0"/>
              </a:rPr>
              <a:t> your name?"</a:t>
            </a:r>
            <a:r>
              <a:rPr lang="en-US" sz="4000" dirty="0">
                <a:solidFill>
                  <a:srgbClr val="000000"/>
                </a:solidFill>
                <a:latin typeface="Consolas" panose="020B0609020204030204" pitchFamily="49" charset="0"/>
              </a:rPr>
              <a:t>);</a:t>
            </a:r>
          </a:p>
          <a:p>
            <a:pPr marL="57150" indent="0">
              <a:buNone/>
            </a:pPr>
            <a:r>
              <a:rPr lang="en-US" sz="4000" dirty="0">
                <a:solidFill>
                  <a:srgbClr val="000000"/>
                </a:solidFill>
                <a:latin typeface="Consolas" panose="020B0609020204030204" pitchFamily="49" charset="0"/>
              </a:rPr>
              <a:t>alert(</a:t>
            </a:r>
            <a:r>
              <a:rPr lang="en-US" sz="4000" dirty="0">
                <a:solidFill>
                  <a:srgbClr val="A31515"/>
                </a:solidFill>
                <a:latin typeface="Consolas" panose="020B0609020204030204" pitchFamily="49" charset="0"/>
              </a:rPr>
              <a:t>"Hello "</a:t>
            </a:r>
            <a:r>
              <a:rPr lang="en-US" sz="4000" dirty="0">
                <a:solidFill>
                  <a:srgbClr val="000000"/>
                </a:solidFill>
                <a:latin typeface="Consolas" panose="020B0609020204030204" pitchFamily="49" charset="0"/>
              </a:rPr>
              <a:t> +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a:t>
            </a:r>
            <a:endParaRPr lang="en-US" sz="4000" b="0" dirty="0">
              <a:solidFill>
                <a:srgbClr val="000000"/>
              </a:solidFill>
              <a:effectLst/>
              <a:latin typeface="Consolas" panose="020B0609020204030204" pitchFamily="49" charset="0"/>
            </a:endParaRPr>
          </a:p>
        </p:txBody>
      </p:sp>
      <p:sp>
        <p:nvSpPr>
          <p:cNvPr id="6" name="TextBox 5"/>
          <p:cNvSpPr txBox="1"/>
          <p:nvPr/>
        </p:nvSpPr>
        <p:spPr>
          <a:xfrm>
            <a:off x="550842" y="3392548"/>
            <a:ext cx="5420299"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6ABF4B"/>
                </a:solidFill>
              </a:rPr>
              <a:t>Hello Tracy</a:t>
            </a:r>
          </a:p>
        </p:txBody>
      </p:sp>
      <p:sp>
        <p:nvSpPr>
          <p:cNvPr id="7" name="TextBox 6"/>
          <p:cNvSpPr txBox="1"/>
          <p:nvPr/>
        </p:nvSpPr>
        <p:spPr>
          <a:xfrm>
            <a:off x="3122362" y="5241546"/>
            <a:ext cx="5697558" cy="1292662"/>
          </a:xfrm>
          <a:prstGeom prst="rect">
            <a:avLst/>
          </a:prstGeom>
          <a:noFill/>
        </p:spPr>
        <p:txBody>
          <a:bodyPr wrap="square" lIns="182880" tIns="146304" rIns="182880" bIns="146304" rtlCol="0">
            <a:spAutoFit/>
            <a:scene3d>
              <a:camera prst="isometricOffAxis2Lef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E95EBE"/>
                </a:solidFill>
              </a:rPr>
              <a:t>Hello Robin</a:t>
            </a:r>
          </a:p>
        </p:txBody>
      </p:sp>
      <p:sp>
        <p:nvSpPr>
          <p:cNvPr id="8" name="TextBox 7"/>
          <p:cNvSpPr txBox="1"/>
          <p:nvPr/>
        </p:nvSpPr>
        <p:spPr>
          <a:xfrm>
            <a:off x="6113442" y="3592934"/>
            <a:ext cx="5697558"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FFFF00"/>
                </a:solidFill>
              </a:rPr>
              <a:t>Hello Jaime</a:t>
            </a:r>
          </a:p>
        </p:txBody>
      </p:sp>
    </p:spTree>
    <p:extLst>
      <p:ext uri="{BB962C8B-B14F-4D97-AF65-F5344CB8AC3E}">
        <p14:creationId xmlns:p14="http://schemas.microsoft.com/office/powerpoint/2010/main" val="218640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70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If Statements</a:t>
            </a:r>
            <a:endParaRPr lang="en-US" dirty="0"/>
          </a:p>
        </p:txBody>
      </p:sp>
    </p:spTree>
    <p:extLst>
      <p:ext uri="{BB962C8B-B14F-4D97-AF65-F5344CB8AC3E}">
        <p14:creationId xmlns:p14="http://schemas.microsoft.com/office/powerpoint/2010/main" val="20840729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 Example</a:t>
            </a:r>
            <a:endParaRPr lang="en-US" dirty="0"/>
          </a:p>
        </p:txBody>
      </p:sp>
      <p:sp>
        <p:nvSpPr>
          <p:cNvPr id="3" name="Content Placeholder 2"/>
          <p:cNvSpPr>
            <a:spLocks noGrp="1"/>
          </p:cNvSpPr>
          <p:nvPr>
            <p:ph idx="1"/>
          </p:nvPr>
        </p:nvSpPr>
        <p:spPr/>
        <p:txBody>
          <a:bodyPr>
            <a:normAutofit/>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weather = </a:t>
            </a:r>
            <a:r>
              <a:rPr lang="en-US" sz="3600" dirty="0" smtClean="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a:t>
            </a:r>
          </a:p>
          <a:p>
            <a:pPr marL="57150" indent="0">
              <a:buNone/>
            </a:pPr>
            <a:r>
              <a:rPr lang="en-US" sz="3600" dirty="0">
                <a:solidFill>
                  <a:srgbClr val="000000"/>
                </a:solidFill>
                <a:latin typeface="Consolas" panose="020B0609020204030204" pitchFamily="49" charset="0"/>
              </a:rPr>
              <a:t/>
            </a:r>
            <a:br>
              <a:rPr lang="en-US" sz="3600" dirty="0">
                <a:solidFill>
                  <a:srgbClr val="000000"/>
                </a:solidFill>
                <a:latin typeface="Consolas" panose="020B0609020204030204" pitchFamily="49" charset="0"/>
              </a:rPr>
            </a:br>
            <a:r>
              <a:rPr lang="en-US" sz="3600" dirty="0">
                <a:solidFill>
                  <a:srgbClr val="0000FF"/>
                </a:solidFill>
                <a:latin typeface="Consolas" panose="020B0609020204030204" pitchFamily="49" charset="0"/>
              </a:rPr>
              <a:t>if</a:t>
            </a:r>
            <a:r>
              <a:rPr lang="en-US" sz="3600" dirty="0">
                <a:solidFill>
                  <a:srgbClr val="000000"/>
                </a:solidFill>
                <a:latin typeface="Consolas" panose="020B0609020204030204" pitchFamily="49" charset="0"/>
              </a:rPr>
              <a:t> (weather == </a:t>
            </a:r>
            <a:r>
              <a:rPr lang="en-US" sz="3600" dirty="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 {</a:t>
            </a:r>
          </a:p>
          <a:p>
            <a:pPr marL="57150" indent="0">
              <a:buNone/>
            </a:pPr>
            <a:r>
              <a:rPr lang="en-US" sz="3600" dirty="0" smtClean="0">
                <a:solidFill>
                  <a:srgbClr val="000000"/>
                </a:solidFill>
                <a:latin typeface="Consolas" panose="020B0609020204030204" pitchFamily="49" charset="0"/>
              </a:rPr>
              <a:t>    alert(</a:t>
            </a:r>
            <a:r>
              <a:rPr lang="en-US" sz="3600" dirty="0" smtClean="0">
                <a:solidFill>
                  <a:srgbClr val="A31515"/>
                </a:solidFill>
                <a:latin typeface="Consolas" panose="020B0609020204030204" pitchFamily="49" charset="0"/>
              </a:rPr>
              <a:t>"Stay inside!"</a:t>
            </a:r>
            <a:r>
              <a:rPr lang="en-US" sz="3600" dirty="0" smtClean="0">
                <a:solidFill>
                  <a:srgbClr val="000000"/>
                </a:solidFill>
                <a:latin typeface="Consolas" panose="020B0609020204030204" pitchFamily="49" charset="0"/>
              </a:rPr>
              <a:t>);</a:t>
            </a:r>
          </a:p>
          <a:p>
            <a:pPr marL="57150" indent="0">
              <a:buNone/>
            </a:pPr>
            <a:r>
              <a:rPr lang="en-US" sz="3600" dirty="0" smtClean="0">
                <a:solidFill>
                  <a:srgbClr val="000000"/>
                </a:solidFill>
                <a:latin typeface="Consolas" panose="020B0609020204030204" pitchFamily="49" charset="0"/>
              </a:rPr>
              <a:t>}</a:t>
            </a:r>
            <a:endParaRPr lang="en-US" sz="3600" dirty="0">
              <a:solidFill>
                <a:srgbClr val="000000"/>
              </a:solidFill>
              <a:latin typeface="Consolas" panose="020B0609020204030204" pitchFamily="49" charset="0"/>
            </a:endParaRPr>
          </a:p>
          <a:p>
            <a:pPr marL="57150" indent="0">
              <a:buNone/>
            </a:pPr>
            <a:endParaRPr lang="en-US" dirty="0"/>
          </a:p>
        </p:txBody>
      </p:sp>
      <p:sp>
        <p:nvSpPr>
          <p:cNvPr id="4" name="Rectangle 3"/>
          <p:cNvSpPr/>
          <p:nvPr/>
        </p:nvSpPr>
        <p:spPr bwMode="auto">
          <a:xfrm>
            <a:off x="3767328" y="1870822"/>
            <a:ext cx="2390660" cy="638979"/>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rgbClr val="A31515"/>
                </a:solidFill>
                <a:latin typeface="Consolas" panose="020B0609020204030204" pitchFamily="49" charset="0"/>
              </a:rPr>
              <a:t>"Sunny"</a:t>
            </a:r>
            <a:r>
              <a:rPr lang="en-US" sz="3600" dirty="0">
                <a:solidFill>
                  <a:srgbClr val="000000"/>
                </a:solidFill>
                <a:latin typeface="Consolas" panose="020B0609020204030204" pitchFamily="49" charset="0"/>
              </a:rPr>
              <a:t>;</a:t>
            </a:r>
          </a:p>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y</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pic>
        <p:nvPicPr>
          <p:cNvPr id="1026" name="Picture 2" descr="Image result for rai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49" y="1870822"/>
            <a:ext cx="28479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952" y="1444921"/>
            <a:ext cx="3258967" cy="325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xit" presetSubtype="0" fill="hold" nodeType="withEffect">
                                  <p:stCondLst>
                                    <p:cond delay="0"/>
                                  </p:stCondLst>
                                  <p:childTnLst>
                                    <p:animEffect transition="out" filter="fade">
                                      <p:cBhvr>
                                        <p:cTn id="9" dur="1000"/>
                                        <p:tgtEl>
                                          <p:spTgt spid="1026"/>
                                        </p:tgtEl>
                                      </p:cBhvr>
                                    </p:animEffect>
                                    <p:set>
                                      <p:cBhvr>
                                        <p:cTn id="10" dur="1" fill="hold">
                                          <p:stCondLst>
                                            <p:cond delay="999"/>
                                          </p:stCondLst>
                                        </p:cTn>
                                        <p:tgtEl>
                                          <p:spTgt spid="102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844" y="274320"/>
            <a:ext cx="11640312" cy="6309359"/>
          </a:xfrm>
          <a:prstGeom prst="rect">
            <a:avLst/>
          </a:prstGeom>
          <a:blipFill>
            <a:blip r:embed="rId3">
              <a:alphaModFix amt="85000"/>
            </a:blip>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Functions</a:t>
            </a:r>
            <a:endParaRPr lang="en-US" sz="6000" dirty="0">
              <a:ln w="19050">
                <a:solidFill>
                  <a:schemeClr val="accent6"/>
                </a:solidFill>
              </a:ln>
              <a:solidFill>
                <a:schemeClr val="tx2"/>
              </a:solidFill>
            </a:endParaRPr>
          </a:p>
        </p:txBody>
      </p:sp>
    </p:spTree>
    <p:extLst>
      <p:ext uri="{BB962C8B-B14F-4D97-AF65-F5344CB8AC3E}">
        <p14:creationId xmlns:p14="http://schemas.microsoft.com/office/powerpoint/2010/main" val="2530492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Hyland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extLst>
    <a:ext uri="{05A4C25C-085E-4340-85A3-A5531E510DB2}">
      <thm15:themeFamily xmlns:thm15="http://schemas.microsoft.com/office/thememl/2012/main" name="Hyland2019" id="{C1F35671-DEF9-4A51-94F2-7072F51141B2}" vid="{C5D83054-4678-4CBD-AD91-2D1174AD72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Hyland2019</Template>
  <TotalTime>6143</TotalTime>
  <Words>1225</Words>
  <Application>Microsoft Office PowerPoint</Application>
  <PresentationFormat>Widescreen</PresentationFormat>
  <Paragraphs>170</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Agency FB</vt:lpstr>
      <vt:lpstr>Arial</vt:lpstr>
      <vt:lpstr>Arial Black</vt:lpstr>
      <vt:lpstr>Calibri</vt:lpstr>
      <vt:lpstr>Consolas</vt:lpstr>
      <vt:lpstr>Segoe UI</vt:lpstr>
      <vt:lpstr>Wingdings</vt:lpstr>
      <vt:lpstr>Hyland2019</vt:lpstr>
      <vt:lpstr>JavaScript Concepts</vt:lpstr>
      <vt:lpstr>PowerPoint Presentation</vt:lpstr>
      <vt:lpstr>Variables</vt:lpstr>
      <vt:lpstr>Variables Example</vt:lpstr>
      <vt:lpstr>Variables Example 2</vt:lpstr>
      <vt:lpstr>Variables Example 3</vt:lpstr>
      <vt:lpstr>If Statements</vt:lpstr>
      <vt:lpstr>If Statement Example</vt:lpstr>
      <vt:lpstr>Functions</vt:lpstr>
      <vt:lpstr>Buttons call functions</vt:lpstr>
      <vt:lpstr>Developers Define Functions</vt:lpstr>
      <vt:lpstr>Self-portrait in code unplugged Activity</vt:lpstr>
      <vt:lpstr>Background</vt:lpstr>
      <vt:lpstr>Pseudocode JavaScript Functions</vt:lpstr>
      <vt:lpstr>Mini Quiz! Are these proper JavaScript function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pseudocode to draw a self-portrait</vt:lpstr>
    </vt:vector>
  </TitlesOfParts>
  <Company>Hyland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Concepts</dc:title>
  <dc:creator>Joseph Maxwell</dc:creator>
  <cp:lastModifiedBy>Joseph Maxwell</cp:lastModifiedBy>
  <cp:revision>41</cp:revision>
  <dcterms:created xsi:type="dcterms:W3CDTF">2019-09-13T13:44:50Z</dcterms:created>
  <dcterms:modified xsi:type="dcterms:W3CDTF">2020-04-23T16:40:41Z</dcterms:modified>
</cp:coreProperties>
</file>